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3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3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4" r:id="rId27"/>
    <p:sldId id="282" r:id="rId28"/>
    <p:sldId id="283" r:id="rId29"/>
    <p:sldId id="362" r:id="rId30"/>
    <p:sldId id="377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69" r:id="rId43"/>
    <p:sldId id="296" r:id="rId44"/>
    <p:sldId id="315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10" r:id="rId58"/>
    <p:sldId id="309" r:id="rId59"/>
    <p:sldId id="311" r:id="rId60"/>
    <p:sldId id="372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2503"/>
    <a:srgbClr val="FF090F"/>
    <a:srgbClr val="FF566E"/>
    <a:srgbClr val="000000"/>
    <a:srgbClr val="FF7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EC0ED5-83B9-1249-A165-4E109C67B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28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85DB15-1DCB-0B4A-8BCE-9267677C48BF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C7F323-9B80-1940-828F-1B8A957C09A5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590AF4-2A97-154A-A5B5-918715C8B77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CAB97E-AEB3-0145-8E1F-79DAEA0C6D5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EE2D80-02A5-414E-B950-8183C2B3D765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177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09A763-757B-8442-A4A2-5B94EBEB41D7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269B40-55E3-C146-8516-85F45B151651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198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EE9450-F171-984B-A6EF-A88A55040D2B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4A0F52-E64C-784C-8EEE-B64B8997DF5D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5784C8-BF32-3848-A9B1-B22434F66DBE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B568B2-CFEF-F346-91B4-163D2595C3CE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239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FAC114-0171-5B42-A71D-2859544D2EDE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94B3C4-2A80-AD4F-B1EB-9FCB86B38D84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695B4D-4F1E-6C42-B7DF-BA47DB7392A8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259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B5E50B-0E80-EB4E-B381-4657CD6C1DEE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280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01E2B3-23FA-B048-B62F-9D461FA1EB0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2E5B99-6C96-8D4D-9974-3FC8A70298EE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300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4ABAE9-76FE-3646-98AC-A9A837FECF55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EE325D-7EDD-D34D-B64E-DF818EA99362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32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B0E5C-935F-2345-8722-ACAC034B4C93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331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025C52-0D58-A54A-99FC-341AC253BDE4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66F978-5248-F54C-A10E-5C65E20AAAE8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35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D6B217-96C0-A84C-A30D-FCD594C1855D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07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B348E9-F00A-9448-B350-0AD8E8A3607D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C388C3-6424-EC46-BD0E-C39870706548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372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B049C1-0B02-5744-8689-17F559443A2C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221F09-75F4-5D4F-A681-6E43C85DFCF9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F813C9-FB71-3D48-B52A-9D2160F24F93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5676D1-41FF-E148-845E-5D609FFE5F74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413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504BF2-7830-2B49-A6A4-686BFD37A764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42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15325D-12C4-3746-84BA-5FBE99B02A6B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43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B1ED9A-08F0-964B-B635-7D745A33C896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4380C3-CFEB-634B-851C-9E6ECB55EF43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45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118C38-C8E5-BB4D-9957-AB01C530F5B0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16AA68-D9FB-CB4B-8750-7910040D9890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EEBB17-3F04-234F-AA67-1EC7078D3605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47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D8B930-BDA0-C34A-8AD6-9324E5511C70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D7F914-FB80-E445-9773-6A402F299101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49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BFA5E0-541E-9841-9F11-E290E658D193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D27969-0B6D-AD47-8A27-F6C57D76DE6D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51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041EE1-557F-E74B-A25B-18293612DE64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95652D-C185-124C-B5A2-F838DE10C1C6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29697A-AEB1-AC46-8622-39EF16E8ADF1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623422-1B0D-AE41-8006-3095A482B91D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55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121591-8624-3B4E-A7B5-0B779E8C6B4D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38348E-B2CA-0341-8F6C-B52AD938F02F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1ADAE0-D605-BF47-9DEA-9EA02C87C138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57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1093F3-47E9-8644-9E9F-B604A930A53B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BFA67B-223A-484E-9217-A9D071FEF645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60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049482-BA97-254E-8E0C-7E4B3C9EB184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C80046-364C-4B48-957A-B6AF7A658C30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617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C62623-60C4-3647-9F4F-7EF47EEA33F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4CC2D1-C662-7F45-859E-6A73CB8CB2B1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C96DB2-922E-E249-BBFE-E9E75BACEFA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EF760E-BA5E-5940-A456-A6F727344234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C878-AF73-BE40-9DB5-98029C45E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001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E2108-0BA2-C349-9E71-D9712A3F8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19975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69687-C2E7-4C42-A5CE-DE6CA64B0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268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4F54B-6DC0-CB4D-9BF2-4923944F3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136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CEE0C-AB38-0E47-ACED-8E449CBB3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060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4565E-C18F-ED42-AD74-64FA250CC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7492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39CA-CC3B-404B-A07F-B0406102C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19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2505-9C60-474A-9BBE-F8F8CC84A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006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10A42-8BC5-0848-89E6-52AF7CC77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4285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A3C90-1FAC-AE43-B443-76CCECB6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5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19712-DDD9-D042-8113-AF5634EF2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32955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DE99AD-C030-6440-B797-66614D0FB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ransition xmlns:p14="http://schemas.microsoft.com/office/powerpoint/2010/main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1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22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23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24.png"/><Relationship Id="rId1" Type="http://schemas.microsoft.com/office/2007/relationships/media" Target="file://localhost/Users/dahlman/Desktop/Cwrks/TRACK/pole%20vault%20stuff/PV%20Videos%20-%20Presentations%2007/Boergeling-%20drive%20to%20invert.dv" TargetMode="External"/><Relationship Id="rId2" Type="http://schemas.openxmlformats.org/officeDocument/2006/relationships/video" Target="file://localhost/Users/dahlman/Desktop/Cwrks/TRACK/pole%20vault%20stuff/PV%20Videos%20-%20Presentations%2007/Boergeling-%20drive%20to%20invert.d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atkinstrack.or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25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26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27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28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76263"/>
            <a:ext cx="10210800" cy="5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tersasov.perf.vaul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u="sng">
                <a:latin typeface="Arial" charset="0"/>
                <a:ea typeface="ＭＳ Ｐゴシック" charset="0"/>
                <a:cs typeface="ＭＳ Ｐゴシック" charset="0"/>
              </a:rPr>
              <a:t>Pole Vault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sz="6000">
                <a:latin typeface="Arial" charset="0"/>
                <a:ea typeface="ＭＳ Ｐゴシック" charset="0"/>
                <a:cs typeface="ＭＳ Ｐゴシック" charset="0"/>
              </a:rPr>
              <a:t>Physics</a:t>
            </a:r>
          </a:p>
          <a:p>
            <a:pPr algn="ctr" eaLnBrk="1" hangingPunct="1"/>
            <a:r>
              <a:rPr lang="en-US" sz="6000"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</a:p>
          <a:p>
            <a:pPr algn="ctr" eaLnBrk="1" hangingPunct="1"/>
            <a:r>
              <a:rPr lang="en-US" sz="6000">
                <a:latin typeface="Arial" charset="0"/>
                <a:ea typeface="ＭＳ Ｐゴシック" charset="0"/>
                <a:cs typeface="ＭＳ Ｐゴシック" charset="0"/>
              </a:rPr>
              <a:t>Methods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Physics and Methods	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Goal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: to store energy in the pole and be in the appropriate position to get it back</a:t>
            </a:r>
          </a:p>
          <a:p>
            <a:pPr eaLnBrk="1" hangingPunct="1">
              <a:buFontTx/>
              <a:buNone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Goal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: 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PENETRATION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into the pit - THEN height over the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bar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i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Note:  Items which are SAFETY ISSUES are highlighted in RED!!</a:t>
            </a:r>
            <a:endParaRPr lang="en-US" sz="2400" i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Physics and Methods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Pole Run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- 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goals: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 to have the optimum amount of energy at the plant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 to set up for a perfect plant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to have a</a:t>
            </a:r>
            <a:r>
              <a:rPr lang="en-US" sz="1800" i="1">
                <a:latin typeface="Arial" charset="0"/>
                <a:ea typeface="ＭＳ Ｐゴシック" charset="0"/>
              </a:rPr>
              <a:t> repeatable </a:t>
            </a:r>
            <a:r>
              <a:rPr lang="en-US" sz="1800">
                <a:latin typeface="Arial" charset="0"/>
                <a:ea typeface="ＭＳ Ｐゴシック" charset="0"/>
              </a:rPr>
              <a:t>sequence that can be adjusted for conditions</a:t>
            </a:r>
          </a:p>
          <a:p>
            <a:pPr eaLnBrk="1" hangingPunct="1">
              <a:buFontTx/>
              <a:buNone/>
            </a:pPr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Factors in the Pole Run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- speed at plant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- alignment of body and pole to runway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- positioning of body during run to setup plant position</a:t>
            </a:r>
          </a:p>
          <a:p>
            <a:pPr eaLnBrk="1" hangingPunct="1"/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Burns Ru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Pole Carry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Pole Grip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set top hand height (depending on vault penetration (see pole selection)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top hand faces out (away from body) 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bottom hand goes elbow length away (plus or minus)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	bottom hand faces in (towards body)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Right Angles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top hand goes above hip (hand relaxed) right arm at 90º angle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left arm forms two 90º angles - in the armpit and at the elbow</a:t>
            </a:r>
          </a:p>
          <a:p>
            <a:pPr eaLnBrk="1" hangingPunct="1">
              <a:lnSpc>
                <a:spcPct val="90000"/>
              </a:lnSpc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pole tip should be above eye level (higher for longer poles)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	shoulders should be square to the runway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		 perpendicular to the line of travel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	left wrist should be bent so hand is above wrist allowing left palm to “face” the pole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4"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</a:rPr>
              <a:t>				</a:t>
            </a:r>
          </a:p>
        </p:txBody>
      </p:sp>
      <p:pic>
        <p:nvPicPr>
          <p:cNvPr id="44034" name="Picture 8" descr="teras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44958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501650" y="398463"/>
            <a:ext cx="37750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Terasov:</a:t>
            </a:r>
          </a:p>
          <a:p>
            <a:r>
              <a:rPr lang="en-US"/>
              <a:t>Pole held by top hand</a:t>
            </a:r>
          </a:p>
          <a:p>
            <a:r>
              <a:rPr lang="en-US"/>
              <a:t>Behind and above hip</a:t>
            </a:r>
          </a:p>
          <a:p>
            <a:endParaRPr lang="en-US"/>
          </a:p>
          <a:p>
            <a:r>
              <a:rPr lang="en-US"/>
              <a:t>Right arm at right angle</a:t>
            </a:r>
          </a:p>
          <a:p>
            <a:endParaRPr lang="en-US"/>
          </a:p>
          <a:p>
            <a:r>
              <a:rPr lang="en-US"/>
              <a:t>Left arm at right angle </a:t>
            </a:r>
          </a:p>
          <a:p>
            <a:r>
              <a:rPr lang="en-US"/>
              <a:t>	both at elbow and</a:t>
            </a:r>
          </a:p>
          <a:p>
            <a:r>
              <a:rPr lang="en-US"/>
              <a:t>	shoulder</a:t>
            </a:r>
          </a:p>
          <a:p>
            <a:endParaRPr lang="en-US"/>
          </a:p>
          <a:p>
            <a:r>
              <a:rPr lang="en-US"/>
              <a:t>Erect Posture - high knees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Bur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609600"/>
            <a:ext cx="32829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1012825" y="563563"/>
            <a:ext cx="41671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Burns:</a:t>
            </a:r>
          </a:p>
          <a:p>
            <a:endParaRPr lang="en-US"/>
          </a:p>
          <a:p>
            <a:r>
              <a:rPr lang="en-US"/>
              <a:t>Right hand behind and above</a:t>
            </a:r>
          </a:p>
          <a:p>
            <a:r>
              <a:rPr lang="en-US"/>
              <a:t>	hip</a:t>
            </a:r>
          </a:p>
          <a:p>
            <a:r>
              <a:rPr lang="en-US"/>
              <a:t>Right arm at right angle</a:t>
            </a:r>
          </a:p>
          <a:p>
            <a:r>
              <a:rPr lang="en-US"/>
              <a:t>Left arm and shoulder at right</a:t>
            </a:r>
          </a:p>
          <a:p>
            <a:r>
              <a:rPr lang="en-US"/>
              <a:t>	angle</a:t>
            </a:r>
          </a:p>
          <a:p>
            <a:r>
              <a:rPr lang="en-US"/>
              <a:t>Erect Posture - high knees</a:t>
            </a:r>
          </a:p>
          <a:p>
            <a:r>
              <a:rPr lang="en-US"/>
              <a:t> (note slight lean as this is his</a:t>
            </a:r>
          </a:p>
          <a:p>
            <a:r>
              <a:rPr lang="en-US"/>
              <a:t>	first step)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Pole Run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Goals:	</a:t>
            </a:r>
          </a:p>
          <a:p>
            <a:pPr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	 pole run should be a smooth transition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with a steady acceleration from the start to “optimum” vault speed</a:t>
            </a:r>
          </a:p>
          <a:p>
            <a:pPr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 		</a:t>
            </a:r>
            <a:r>
              <a:rPr lang="en-US" sz="1800" i="1" dirty="0" smtClean="0">
                <a:latin typeface="Arial" charset="0"/>
                <a:ea typeface="ＭＳ Ｐゴシック" charset="0"/>
                <a:cs typeface="ＭＳ Ｐゴシック" charset="0"/>
              </a:rPr>
              <a:t>optimum speed is as fast as a vaulter can go AND execute an</a:t>
            </a:r>
          </a:p>
          <a:p>
            <a:pPr eaLnBrk="1" hangingPunct="1">
              <a:buFontTx/>
              <a:buNone/>
            </a:pPr>
            <a:r>
              <a:rPr lang="en-US" sz="1800" i="1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i="1" dirty="0" smtClean="0">
                <a:latin typeface="Arial" charset="0"/>
                <a:ea typeface="ＭＳ Ｐゴシック" charset="0"/>
                <a:cs typeface="ＭＳ Ｐゴシック" charset="0"/>
              </a:rPr>
              <a:t>	accurate run and effective plant (not out of control MAXIMUM!!)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	 pole run should end at optimum speed for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plant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</a:rPr>
              <a:t>pole run should be repeatable and consistent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865938" y="21796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COUNTING!!!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consistent run - counting system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counting system insures a repeatable rhythm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vaulters will start at a 6 or 7 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left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 approach - as they improve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in skill they may move up to 8 or 9 lefts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collegians and world class vaulters may use 10 lefts </a:t>
            </a:r>
          </a:p>
          <a:p>
            <a:pPr eaLnBrk="1" hangingPunct="1">
              <a:buFontTx/>
              <a:buNone/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 seven step approach using three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s would go: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3-2-1, 3-2-1, flat flat (increasing in tempo through the 3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s)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an eight step approach using three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s would go: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1, 3-2-1, 3-2-1, flat flat 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(increasing in tempo through the 3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s)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41475"/>
            <a:ext cx="929640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51300"/>
            <a:ext cx="1905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>
            <a:off x="3352800" y="762000"/>
            <a:ext cx="2065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Sponsored by</a:t>
            </a:r>
          </a:p>
        </p:txBody>
      </p:sp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3352800" y="3276600"/>
            <a:ext cx="235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as mandated by</a:t>
            </a:r>
          </a:p>
        </p:txBody>
      </p:sp>
    </p:spTree>
  </p:cSld>
  <p:clrMapOvr>
    <a:masterClrMapping/>
  </p:clrMapOvr>
  <p:transition xmlns:p14="http://schemas.microsoft.com/office/powerpoint/2010/main" advClick="0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Counting on Runway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7" name="Picture 4" descr="runway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8053388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Counting on Runway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flat flat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 is the last right/left -</a:t>
            </a:r>
          </a:p>
          <a:p>
            <a:pPr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emphasis on a quick step to increase the jumping tempo     		(penultimate step)</a:t>
            </a:r>
          </a:p>
          <a:p>
            <a:pPr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note - using 3-2-1</a:t>
            </a:r>
            <a:r>
              <a:rPr lang="ja-JP" altLang="en-US" sz="2000" i="1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i="1" dirty="0">
                <a:latin typeface="Arial" charset="0"/>
                <a:ea typeface="ＭＳ Ｐゴシック" charset="0"/>
                <a:cs typeface="ＭＳ Ｐゴシック" charset="0"/>
              </a:rPr>
              <a:t>s instead of counting up (1-7) allows additional steps to be added without changing the planting rhythm and </a:t>
            </a:r>
            <a:r>
              <a:rPr lang="en-US" altLang="ja-JP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count </a:t>
            </a:r>
            <a:endParaRPr lang="en-US" altLang="ja-JP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Pole Carry and Drop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pole should gradually drop to the plant - higher carry is better</a:t>
            </a:r>
          </a:p>
          <a:p>
            <a:pPr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run should be tall - knees should be up - body position should be as vertical as possible</a:t>
            </a:r>
          </a:p>
          <a:p>
            <a:pPr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pole should be held in a relaxed manner - but pole should be steady</a:t>
            </a:r>
          </a:p>
          <a:p>
            <a:pPr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no forward and back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action (shuttling)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- a little up and down is OK</a:t>
            </a:r>
          </a:p>
          <a:p>
            <a:pPr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457200"/>
            <a:ext cx="1841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09600"/>
            <a:ext cx="90360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Austin went to state this year – he wanted a rhythm so</a:t>
            </a:r>
          </a:p>
          <a:p>
            <a:pPr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 gave him “the clap”!!!!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" name="Austin's Rhythm Ru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371600"/>
            <a:ext cx="7239000" cy="468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Pole Carry and Run Drills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Pole Carry Drills 			</a:t>
            </a:r>
          </a:p>
          <a:p>
            <a:pPr lvl="1" eaLnBrk="1" hangingPunct="1">
              <a:buFontTx/>
              <a:buNone/>
            </a:pPr>
            <a:r>
              <a:rPr lang="en-US" sz="1800" i="1">
                <a:latin typeface="Arial" charset="0"/>
                <a:ea typeface="ＭＳ Ｐゴシック" charset="0"/>
              </a:rPr>
              <a:t>	- stubby drills - standing carry, buddy check of angles </a:t>
            </a:r>
            <a:endParaRPr lang="en-US" sz="180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Pole Run Drills</a:t>
            </a:r>
          </a:p>
          <a:p>
            <a:pPr eaLnBrk="1" hangingPunct="1"/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	- with stubbies - stubby walks - counting walks - counting 	- jogs - counting runs - same with poles</a:t>
            </a:r>
          </a:p>
          <a:p>
            <a:pPr eaLnBrk="1" hangingPunct="1"/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	- pole runs for steps - marking starting position - plant step 		(midpoint?)</a:t>
            </a:r>
          </a:p>
          <a:p>
            <a:pPr eaLnBrk="1" hangingPunct="1"/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	- towel plants </a:t>
            </a:r>
          </a:p>
          <a:p>
            <a:pPr lvl="1" eaLnBrk="1" hangingPunct="1"/>
            <a:r>
              <a:rPr lang="en-US" sz="1800" i="1">
                <a:latin typeface="Arial" charset="0"/>
                <a:ea typeface="ＭＳ Ｐゴシック" charset="0"/>
                <a:cs typeface="ＭＳ Ｐゴシック" charset="0"/>
              </a:rPr>
              <a:t>“free drop drills (to feel how long the pole takes to free drop to box)</a:t>
            </a:r>
            <a:r>
              <a:rPr lang="en-US" sz="1200" i="1">
                <a:latin typeface="Arial" charset="0"/>
                <a:ea typeface="ＭＳ Ｐゴシック" charset="0"/>
                <a:cs typeface="ＭＳ Ｐゴシック" charset="0"/>
              </a:rPr>
              <a:t>  	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PLANT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The PLANT - (</a:t>
            </a:r>
            <a:r>
              <a:rPr lang="en-US" sz="2000" b="1" i="1" dirty="0">
                <a:latin typeface="Arial" charset="0"/>
                <a:ea typeface="ＭＳ Ｐゴシック" charset="0"/>
                <a:cs typeface="ＭＳ Ｐゴシック" charset="0"/>
              </a:rPr>
              <a:t>the most important part of the event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the plant is where the energy developed in the run gets stored in the pole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plant is where horizontal energy gets turned into vertical energy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plant is where energy is stored not only in the pole, but in the body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2000" dirty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random energy stored improperly in the body is a major 		cause of </a:t>
            </a:r>
            <a:r>
              <a:rPr lang="en-US" sz="2000" dirty="0" smtClean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injury (ex:  consistent “under plants” create lower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 smtClean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	back injuries)</a:t>
            </a:r>
            <a:endParaRPr lang="en-US" sz="2000" dirty="0">
              <a:solidFill>
                <a:srgbClr val="FF2503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Mechanics of the perfect plant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pole is directly overhead (not to either side)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pole is mid to slightly behind mid-head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right arm is fully extended (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pressed up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left arm is fully extended (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pressed up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 - short pole exception)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head - shoulders - hips are all raised (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pressed up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Shoulders are “square” to pit and runway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plant toe is directly under right hand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right leg is 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stepped out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 to 90°  - right toe is up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chest is driving forward ahead of hips 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jump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 is like long jump takeoff - approximately 22 degrees</a:t>
            </a:r>
          </a:p>
          <a:p>
            <a:pPr eaLnBrk="1" hangingPunct="1"/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3" name="Picture 4" descr="terasov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4" descr="bubka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Short Pole Exception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That’s how the “big” vaulters do it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when your “little” vaulters are learning on a shorter pole – they cannot push their lower arm straight without shoving the pole forward into the box.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Therefore – a bent lower arm is needed until the vaulter is on a longer pole!!!!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747A"/>
                </a:solidFill>
                <a:latin typeface="Arial" charset="0"/>
                <a:ea typeface="ＭＳ Ｐゴシック" charset="0"/>
                <a:cs typeface="ＭＳ Ｐゴシック" charset="0"/>
              </a:rPr>
              <a:t>Ohio</a:t>
            </a:r>
            <a:br>
              <a:rPr lang="en-US" dirty="0">
                <a:solidFill>
                  <a:srgbClr val="FF747A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747A"/>
                </a:solidFill>
                <a:latin typeface="Arial" charset="0"/>
                <a:ea typeface="ＭＳ Ｐゴシック" charset="0"/>
                <a:cs typeface="ＭＳ Ｐゴシック" charset="0"/>
              </a:rPr>
              <a:t>Pole Vault Safety Clinic</a:t>
            </a:r>
            <a:br>
              <a:rPr lang="en-US" dirty="0">
                <a:solidFill>
                  <a:srgbClr val="FF747A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747A"/>
                </a:solidFill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297338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25844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2971800" y="6400800"/>
            <a:ext cx="3155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www.watkinstrack.org</a:t>
            </a:r>
          </a:p>
        </p:txBody>
      </p:sp>
      <p:sp>
        <p:nvSpPr>
          <p:cNvPr id="184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Sammi Plant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48800" cy="7583488"/>
          </a:xfr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Plant Mechanics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683" name="Picture 4" descr="Plant - Split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99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 to Plant the Pole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676400"/>
            <a:ext cx="9144000" cy="1752600"/>
          </a:xfrm>
        </p:spPr>
        <p:txBody>
          <a:bodyPr/>
          <a:lstStyle/>
          <a:p>
            <a:pPr algn="l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The plant begins with the gradual dropping of the pole through the run		dropping the pole allows it to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free fall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 and therefore not have </a:t>
            </a:r>
          </a:p>
          <a:p>
            <a:pPr algn="l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weight that needs to be carried - pole does not need to be</a:t>
            </a:r>
          </a:p>
          <a:p>
            <a:pPr algn="l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directed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  or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steered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- falls in straight line to box</a:t>
            </a:r>
          </a:p>
          <a:p>
            <a:pPr algn="l"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planting action is initiated on the next to last left (the last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 of 3-2-1’s)</a:t>
            </a:r>
            <a:endParaRPr lang="en-US" altLang="ja-JP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- Initiate the action by raising the right hand into the ribs (from the hip)</a:t>
            </a:r>
          </a:p>
          <a:p>
            <a:pPr algn="l"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 Then shoot the right hand directly from the ribs to fully extended 		 overhead position (quickly shrugging the shoulder to allow the hand to 	 pass)</a:t>
            </a:r>
          </a:p>
          <a:p>
            <a:pPr algn="l"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 to Plant the Pole (2)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9154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DO NOT - Push the pole forward or pull it back - raise it directly to vertical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Press the left arm vertically up to the pole (not pushing out into the pole or pulling the pole down to the box - let it fall)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Raise the hips, chest, shoulders, head as vertically as possible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Drive up off of the left foot - drive the right knee up to a 90º angle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- right foot out - toe up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Left toe should be directly under the right hand at takeoff</a:t>
            </a:r>
          </a:p>
          <a:p>
            <a:pPr eaLnBrk="1" hangingPunct="1">
              <a:lnSpc>
                <a:spcPct val="90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bubka pla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bocherdingplantsw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Drills for Plant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i="1">
                <a:latin typeface="Arial" charset="0"/>
                <a:ea typeface="ＭＳ Ｐゴシック" charset="0"/>
                <a:cs typeface="ＭＳ Ｐゴシック" charset="0"/>
              </a:rPr>
              <a:t>- Plant Drills </a:t>
            </a:r>
          </a:p>
          <a:p>
            <a:pPr lvl="1" eaLnBrk="1" hangingPunct="1">
              <a:buFontTx/>
              <a:buNone/>
            </a:pPr>
            <a:r>
              <a:rPr lang="en-US" sz="2000" i="1">
                <a:latin typeface="Arial" charset="0"/>
                <a:ea typeface="ＭＳ Ｐゴシック" charset="0"/>
              </a:rPr>
              <a:t>- walking  stubby left/right/lefts - standing stubby plants - jogging LRL</a:t>
            </a:r>
            <a:r>
              <a:rPr lang="ja-JP" altLang="en-US" sz="2000" i="1">
                <a:latin typeface="Arial" charset="0"/>
                <a:ea typeface="ＭＳ Ｐゴシック" charset="0"/>
              </a:rPr>
              <a:t>’</a:t>
            </a:r>
            <a:r>
              <a:rPr lang="en-US" altLang="ja-JP" sz="2000" i="1">
                <a:latin typeface="Arial" charset="0"/>
                <a:ea typeface="ＭＳ Ｐゴシック" charset="0"/>
              </a:rPr>
              <a:t>s - pole walking LRL, pole running LRL, LRL into wall (or box), </a:t>
            </a:r>
          </a:p>
          <a:p>
            <a:pPr lvl="1" eaLnBrk="1" hangingPunct="1"/>
            <a:r>
              <a:rPr lang="en-US" sz="2000" i="1">
                <a:latin typeface="Arial" charset="0"/>
                <a:ea typeface="ＭＳ Ｐゴシック" charset="0"/>
              </a:rPr>
              <a:t>Wall Drill	with Lift(hip drill), Sliding Box Drills (all of the above), one arm plant drills</a:t>
            </a:r>
          </a:p>
          <a:p>
            <a:pPr lvl="1" eaLnBrk="1" hangingPunct="1"/>
            <a:r>
              <a:rPr lang="en-US" sz="2000" i="1">
                <a:latin typeface="Arial" charset="0"/>
                <a:ea typeface="ＭＳ Ｐゴシック" charset="0"/>
              </a:rPr>
              <a:t>Pole Run </a:t>
            </a:r>
            <a:r>
              <a:rPr lang="ja-JP" altLang="en-US" sz="2000" i="1">
                <a:latin typeface="Arial" charset="0"/>
                <a:ea typeface="ＭＳ Ｐゴシック" charset="0"/>
              </a:rPr>
              <a:t>“</a:t>
            </a:r>
            <a:r>
              <a:rPr lang="en-US" altLang="ja-JP" sz="2000" i="1">
                <a:latin typeface="Arial" charset="0"/>
                <a:ea typeface="ＭＳ Ｐゴシック" charset="0"/>
              </a:rPr>
              <a:t>Free Drops</a:t>
            </a:r>
            <a:r>
              <a:rPr lang="ja-JP" altLang="en-US" sz="2000" i="1">
                <a:latin typeface="Arial" charset="0"/>
                <a:ea typeface="ＭＳ Ｐゴシック" charset="0"/>
              </a:rPr>
              <a:t>”</a:t>
            </a:r>
            <a:r>
              <a:rPr lang="en-US" altLang="ja-JP" sz="2000" i="1">
                <a:latin typeface="Arial" charset="0"/>
                <a:ea typeface="ＭＳ Ｐゴシック" charset="0"/>
              </a:rPr>
              <a:t>  vaulter runs on track with pole allowing pole to </a:t>
            </a:r>
            <a:r>
              <a:rPr lang="ja-JP" altLang="en-US" sz="2000" i="1">
                <a:latin typeface="Arial" charset="0"/>
                <a:ea typeface="ＭＳ Ｐゴシック" charset="0"/>
              </a:rPr>
              <a:t>“</a:t>
            </a:r>
            <a:r>
              <a:rPr lang="en-US" altLang="ja-JP" sz="2000" i="1">
                <a:latin typeface="Arial" charset="0"/>
                <a:ea typeface="ＭＳ Ｐゴシック" charset="0"/>
              </a:rPr>
              <a:t>free drop</a:t>
            </a:r>
            <a:r>
              <a:rPr lang="ja-JP" altLang="en-US" sz="2000" i="1">
                <a:latin typeface="Arial" charset="0"/>
                <a:ea typeface="ＭＳ Ｐゴシック" charset="0"/>
              </a:rPr>
              <a:t>”</a:t>
            </a:r>
            <a:r>
              <a:rPr lang="en-US" altLang="ja-JP" sz="2000" i="1">
                <a:latin typeface="Arial" charset="0"/>
                <a:ea typeface="ＭＳ Ｐゴシック" charset="0"/>
              </a:rPr>
              <a:t> from full carry position to ground in order to gauge timing for initiating pole drop</a:t>
            </a:r>
          </a:p>
          <a:p>
            <a:pPr lvl="1" eaLnBrk="1" hangingPunct="1">
              <a:buFontTx/>
              <a:buNone/>
            </a:pPr>
            <a:r>
              <a:rPr lang="en-US" sz="2000" i="1">
                <a:latin typeface="Arial" charset="0"/>
                <a:ea typeface="ＭＳ Ｐゴシック" charset="0"/>
              </a:rPr>
              <a:t>    answers the question - when do I drop the pole 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Drive/Swing Phase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Drive - the phase of the vault  when the vaulter maintains the plant position as they jump up into the pole.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Swing - the phase of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vault when the vaulter swings from the drive position to the inverted position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Drive/Swing Phase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Lead with the chest (not hips) underneath the bend of the pole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both arms, shoulders, chest, hips all maintain press up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Left leg stays back - push off of toe as long as possible </a:t>
            </a:r>
            <a:endParaRPr lang="en-US" sz="24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- Arms pivot with top arm going back and lower arm moving back to head – create “triangle” the head in middle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4" name="Boergeling- drive to invert.dv" descr="Macintosh HD:Users:martindahlman:Desktop:media.09SafetyClinic:Bocherding drive/swing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4625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2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Want a copy of this??	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  <a:hlinkClick r:id="rId2"/>
              </a:rPr>
              <a:t>www.watkinstrack.org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Both this slide presentation and a paper copy of the notes are available on this website --- or for us “old schoolers”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Take notes if you’d like!!!!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rns drive/sw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Drive/Swing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Drive phase ends when the pole stops bending towards the pit, and starts swinging to the side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novice vaulters who won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t bend the pole, the drive phase won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t happen.  They will swing immediately.  As they improve their plant - they will increase the drive phase.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Bending the Pole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2672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Many coaches want to “teach” the vaulter how to “bend a pole” by using poles rated below the vaulter’s weight.  Vaulters WILL BEND POLES as a RESULT of using the CORRECT technique, and they will do it safely!!  </a:t>
            </a:r>
          </a:p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underweight poles to “get bend” is a dangerous practice.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Drive/Swing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advanced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vaulters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will increase their drive phase by pressing back with their jump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leg and allowing their arms to “drag” back. 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will also set up the swing phase.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Drive Swing Drills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	- Grass Drills  (keep left leg down and back), Sand Drills, Pit Drills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	- Rope Drill with collapsed left arm (hold drive position)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	- short pole stall through, one arm Drills into the pit</a:t>
            </a:r>
          </a:p>
          <a:p>
            <a:pPr eaLnBrk="1" hangingPunct="1">
              <a:lnSpc>
                <a:spcPct val="90000"/>
              </a:lnSpc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295400"/>
          </a:xfrm>
        </p:spPr>
        <p:txBody>
          <a:bodyPr/>
          <a:lstStyle/>
          <a:p>
            <a:pPr eaLnBrk="1" hangingPunct="1"/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Sand Drills - on the only warm day in January - work on swinging up (don</a:t>
            </a:r>
            <a:r>
              <a:rPr lang="ja-JP" altLang="en-US" sz="18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800">
                <a:latin typeface="Arial" charset="0"/>
                <a:ea typeface="ＭＳ Ｐゴシック" charset="0"/>
                <a:cs typeface="ＭＳ Ｐゴシック" charset="0"/>
              </a:rPr>
              <a:t>t worry about a box - plant in the sand!!!)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sand vaul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085850"/>
            <a:ext cx="6680200" cy="50101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Swing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Up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Close off, Flex-in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Goal:  To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swing inverted and past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the pole before it unbends - allowing the stored energy to go back into the vaulter vertically instead of horizontally</a:t>
            </a: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swing left leg (maintain length) past  top of pole</a:t>
            </a: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drive both arms through to below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knees  closing off</a:t>
            </a: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   	        angle from hands to legs</a:t>
            </a:r>
          </a:p>
          <a:p>
            <a:pPr marL="457200" lvl="1" indent="0" eaLnBrk="1" hangingPunct="1">
              <a:buNone/>
            </a:pP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       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then the  left arm flexes at elbow – flex in to chest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       keep right knee bent through invert - knee 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 smtClean="0">
                <a:latin typeface="Arial" charset="0"/>
                <a:ea typeface="ＭＳ Ｐゴシック" charset="0"/>
                <a:cs typeface="ＭＳ Ｐゴシック" charset="0"/>
              </a:rPr>
              <a:t>driving</a:t>
            </a:r>
            <a:r>
              <a:rPr lang="ja-JP" alt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     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as inverting - bring pole in-line - and as close to body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as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 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  possible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8647113" y="3159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Close Off/Flex In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Take-off leg stays long to top of pole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Hands drives through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below knees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(closing off gap between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legs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pole)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Top arm stays long through to below knee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Bottom arm flexes in, bending at elbow and bringing back of wrist to chest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feofenova-swing to clo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dragalia vaul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>
                <a:latin typeface="Arial" charset="0"/>
                <a:ea typeface="ＭＳ Ｐゴシック" charset="0"/>
                <a:cs typeface="ＭＳ Ｐゴシック" charset="0"/>
              </a:rPr>
              <a:t>Pull/push turn - fly away - bar clearance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Goal:  to maximize bar clearance height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get shot vertically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from the top of the pole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 release left hand first then right (finishes turning action)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at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peak height - pike at hips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cup out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 over bar - do not throw chest into bar - wait for 		clearance then 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snake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As pole unbends - allow body to shoot straight up the pole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Begin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turning hips to the bar - cross right foot over left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Release left hand first - then right (release pole back - do not          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        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          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throw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Pike as hips peak over bar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cup chest - do not 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throw back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 head (as chest is thrown out)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wait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to 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snake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 bar - don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t lift head or arms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Goals of the Clinic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-  to show a systematic progression method of teaching pole vault which develops safe vaulting habits</a:t>
            </a: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- to acquaint coaches and athletes with the basic theories of pole vault</a:t>
            </a: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- to make participants aware of the current problems with pole vaulting in Ohio and US</a:t>
            </a: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- to demonstrate examples of good pole vault drills and techniques </a:t>
            </a:r>
          </a:p>
          <a:p>
            <a:pPr eaLnBrk="1" hangingPunct="1"/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1" name="Picture 4" descr="cl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1619" name="Picture 4" descr="clea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3667" name="Picture 4" descr="clea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5715" name="Picture 4" descr="clear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7763" name="Picture 4" descr="clear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Drills for Bar Clearance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ja-JP" altLang="en-US" sz="2400" i="1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i="1">
                <a:latin typeface="Arial" charset="0"/>
                <a:ea typeface="ＭＳ Ｐゴシック" charset="0"/>
                <a:cs typeface="ＭＳ Ｐゴシック" charset="0"/>
              </a:rPr>
              <a:t>flex and slide</a:t>
            </a:r>
            <a:r>
              <a:rPr lang="ja-JP" altLang="en-US" sz="2400" i="1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400" i="1">
                <a:latin typeface="Arial" charset="0"/>
                <a:ea typeface="ＭＳ Ｐゴシック" charset="0"/>
                <a:cs typeface="ＭＳ Ｐゴシック" charset="0"/>
              </a:rPr>
              <a:t> floor drill, </a:t>
            </a:r>
          </a:p>
          <a:p>
            <a:pPr eaLnBrk="1" hangingPunct="1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	underwater vaulting, </a:t>
            </a:r>
          </a:p>
          <a:p>
            <a:pPr eaLnBrk="1" hangingPunct="1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 	gymnastic back roll  to handstand, </a:t>
            </a:r>
          </a:p>
          <a:p>
            <a:pPr eaLnBrk="1" hangingPunct="1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	stubby bar clearance drill, </a:t>
            </a:r>
          </a:p>
          <a:p>
            <a:pPr eaLnBrk="1" hangingPunct="1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	straight pole bar clearance,</a:t>
            </a:r>
          </a:p>
          <a:p>
            <a:pPr eaLnBrk="1" hangingPunct="1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	trampoline and rope drill to clearan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ce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3200"/>
            <a:ext cx="7772400" cy="1143000"/>
          </a:xfrm>
        </p:spPr>
        <p:txBody>
          <a:bodyPr/>
          <a:lstStyle/>
          <a:p>
            <a:pPr eaLnBrk="1" hangingPunct="1"/>
            <a:r>
              <a:rPr lang="en-US" sz="5400" u="sng">
                <a:latin typeface="Arial" charset="0"/>
                <a:ea typeface="ＭＳ Ｐゴシック" charset="0"/>
                <a:cs typeface="ＭＳ Ｐゴシック" charset="0"/>
              </a:rPr>
              <a:t>Pole Vault</a:t>
            </a:r>
            <a:r>
              <a:rPr lang="en-US" sz="54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5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5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>
                <a:latin typeface="Arial" charset="0"/>
                <a:ea typeface="ＭＳ Ｐゴシック" charset="0"/>
                <a:cs typeface="ＭＳ Ｐゴシック" charset="0"/>
              </a:rPr>
              <a:t>Grip Height</a:t>
            </a:r>
            <a:br>
              <a:rPr lang="en-US" sz="5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br>
              <a:rPr lang="en-US" sz="5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>
                <a:latin typeface="Arial" charset="0"/>
                <a:ea typeface="ＭＳ Ｐゴシック" charset="0"/>
                <a:cs typeface="ＭＳ Ｐゴシック" charset="0"/>
              </a:rPr>
              <a:t>Pole </a:t>
            </a:r>
            <a:br>
              <a:rPr lang="en-US" sz="54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400">
                <a:latin typeface="Arial" charset="0"/>
                <a:ea typeface="ＭＳ Ｐゴシック" charset="0"/>
                <a:cs typeface="ＭＳ Ｐゴシック" charset="0"/>
              </a:rPr>
              <a:t>Selection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Plant Angle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more acute the angle is from the pole to the pit - the easier it is to get in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pit (pole rotation)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Therefore - gripping down </a:t>
            </a:r>
            <a:r>
              <a:rPr lang="en-US" dirty="0" smtClean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on the pole gets </a:t>
            </a:r>
            <a:r>
              <a:rPr lang="en-US" dirty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you in the pit - gripping up </a:t>
            </a:r>
            <a:r>
              <a:rPr lang="en-US" dirty="0" smtClean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makes </a:t>
            </a:r>
            <a:r>
              <a:rPr lang="en-US" dirty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it </a:t>
            </a:r>
            <a:r>
              <a:rPr lang="en-US" dirty="0" smtClean="0">
                <a:solidFill>
                  <a:srgbClr val="FF2503"/>
                </a:solidFill>
                <a:latin typeface="Arial" charset="0"/>
                <a:ea typeface="ＭＳ Ｐゴシック" charset="0"/>
                <a:cs typeface="ＭＳ Ｐゴシック" charset="0"/>
              </a:rPr>
              <a:t>harder to get in (and land safely)</a:t>
            </a:r>
            <a:endParaRPr lang="en-US" dirty="0">
              <a:solidFill>
                <a:srgbClr val="FF250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07" name="Rectangle 4"/>
          <p:cNvSpPr>
            <a:spLocks noChangeArrowheads="1"/>
          </p:cNvSpPr>
          <p:nvPr/>
        </p:nvSpPr>
        <p:spPr bwMode="auto">
          <a:xfrm>
            <a:off x="3497263" y="617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5956" name="Picture 4" descr="plant angle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1672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9607222">
            <a:off x="4914920" y="2588364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Less energy needed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566853">
            <a:off x="2804500" y="2074591"/>
            <a:ext cx="2078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more energy needed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Grip Height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(where you hold the pole)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the higher the plant angle - the easier to get enough pole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rotation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to get into the pit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the lower the plant angle - the more energy required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to rotate the pole into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pit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 grip height is a function of energy - not of height or desire for height</a:t>
            </a:r>
          </a:p>
          <a:p>
            <a:pPr eaLnBrk="1" hangingPunct="1"/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30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Developed by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7848600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Marty Dahlman, Track Coach, Watkins Memorial High School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 smtClean="0"/>
              <a:t>BA Denison University, MEd Ashland University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 smtClean="0"/>
              <a:t>Ohio Pole Vault Safety Committee OAT-CCC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 smtClean="0"/>
              <a:t>Men</a:t>
            </a:r>
            <a:r>
              <a:rPr lang="ja-JP" altLang="en-US" sz="1600" dirty="0" smtClean="0"/>
              <a:t>’</a:t>
            </a:r>
            <a:r>
              <a:rPr lang="en-US" sz="1600" dirty="0" smtClean="0"/>
              <a:t>s Pole Vault Coach - Team Ohio, Midwest Meet of Champions (2009 - 11)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 smtClean="0"/>
              <a:t>Pole Vault Director, TAD Sports, Granville, O\</a:t>
            </a:r>
            <a:r>
              <a:rPr lang="en-US" sz="1600" dirty="0" err="1" smtClean="0"/>
              <a:t>hio</a:t>
            </a:r>
            <a:endParaRPr lang="en-US" sz="1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dirty="0" smtClean="0"/>
              <a:t>ASTM Pole Vault Sub-Committee member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Best </a:t>
            </a:r>
            <a:r>
              <a:rPr lang="en-US" sz="2000" dirty="0" err="1" smtClean="0"/>
              <a:t>Vaulters</a:t>
            </a:r>
            <a:r>
              <a:rPr lang="en-US" sz="2000" dirty="0" smtClean="0"/>
              <a:t> (from Watkins)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Kyle Burns    	15-4		Pat Walton	    14-6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David Hill      	15-3		Scott Haden	    14-6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Mike Huston 	15-0		Chris Koon	    14-4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				Troy Rhoades	    14-3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err="1" smtClean="0"/>
              <a:t>Sammi</a:t>
            </a:r>
            <a:r>
              <a:rPr lang="en-US" sz="1800" dirty="0" smtClean="0"/>
              <a:t> Miller        10-7		Doug Payne	    14-0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err="1" smtClean="0"/>
              <a:t>Rebeccas</a:t>
            </a:r>
            <a:r>
              <a:rPr lang="en-US" sz="1800" dirty="0" smtClean="0"/>
              <a:t> </a:t>
            </a:r>
            <a:r>
              <a:rPr lang="en-US" sz="1800" dirty="0" err="1" smtClean="0"/>
              <a:t>Ollish</a:t>
            </a:r>
            <a:r>
              <a:rPr lang="en-US" sz="1800" dirty="0"/>
              <a:t> </a:t>
            </a:r>
            <a:r>
              <a:rPr lang="en-US" sz="1800" dirty="0" smtClean="0"/>
              <a:t>  10-6</a:t>
            </a:r>
            <a:r>
              <a:rPr lang="en-US" sz="1800" dirty="0"/>
              <a:t>	</a:t>
            </a:r>
            <a:r>
              <a:rPr lang="en-US" sz="1800" dirty="0" smtClean="0"/>
              <a:t>	Chris Dennis	    14-0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Michelle Robbins  10-6		Dusty Rhoades	    14-0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Rachel </a:t>
            </a:r>
            <a:r>
              <a:rPr lang="en-US" sz="1800" dirty="0" err="1" smtClean="0"/>
              <a:t>Arnott</a:t>
            </a:r>
            <a:r>
              <a:rPr lang="en-US" sz="1800" dirty="0" smtClean="0"/>
              <a:t>       10-6		Wayne Ratliff	    14-0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Taylor </a:t>
            </a:r>
            <a:r>
              <a:rPr lang="en-US" sz="1800" dirty="0" err="1" smtClean="0"/>
              <a:t>Amrine</a:t>
            </a:r>
            <a:r>
              <a:rPr lang="en-US" sz="1800" dirty="0" smtClean="0"/>
              <a:t>      10-6		Austin Jackson	    14-0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                                               	Cameron Johnson   14-0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/>
              <a:t>                                               	Mitchell </a:t>
            </a:r>
            <a:r>
              <a:rPr lang="en-US" sz="1800" dirty="0" err="1" smtClean="0"/>
              <a:t>Novotni</a:t>
            </a:r>
            <a:r>
              <a:rPr lang="en-US" sz="1800" dirty="0" smtClean="0"/>
              <a:t>	    14-0</a:t>
            </a:r>
          </a:p>
          <a:p>
            <a:pPr marL="1828800" lvl="4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		Jarod Worcester	    14-0</a:t>
            </a:r>
          </a:p>
          <a:p>
            <a:pPr marL="1828800" lvl="4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  <a:p>
            <a:pPr lvl="4" eaLnBrk="1" hangingPunct="1">
              <a:lnSpc>
                <a:spcPct val="90000"/>
              </a:lnSpc>
              <a:defRPr/>
            </a:pPr>
            <a:endParaRPr lang="en-US" sz="1800" dirty="0" smtClean="0"/>
          </a:p>
          <a:p>
            <a:pPr lvl="4" eaLnBrk="1" hangingPunct="1">
              <a:lnSpc>
                <a:spcPct val="90000"/>
              </a:lnSpc>
              <a:defRPr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Grip Height</a:t>
            </a:r>
          </a:p>
        </p:txBody>
      </p:sp>
      <p:sp>
        <p:nvSpPr>
          <p:cNvPr id="130050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This is a MAJOR SAFETY ISSUE:</a:t>
            </a:r>
          </a:p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IF A VAULTER IS NOT LANDING DEEP ENOUGH IN THE PIT</a:t>
            </a:r>
          </a:p>
          <a:p>
            <a:endParaRPr lang="en-US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DROP THEIR GRIP AND THEREFORE</a:t>
            </a:r>
          </a:p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REDUCE THE ENERGY NEEDED TO GET IN!!!!!!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Pole Vault in Ohio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058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                         The GOOD!!!!!</a:t>
            </a:r>
          </a:p>
          <a:p>
            <a:pPr eaLnBrk="1" hangingPunct="1"/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- NO catastrophic accidents in Midwest last year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- more participation across the state 			- particularly in girls competition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- great state meet competition in all classes 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- more consistently SAFE coaching  </a:t>
            </a:r>
          </a:p>
          <a:p>
            <a:pPr eaLnBrk="1" hangingPunct="1"/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Pole Vault in Ohio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 The Not So Good</a:t>
            </a:r>
            <a:endParaRPr lang="en-US" sz="16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changes in pit regulations have cost a lot of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money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Confusion about future pit and safety rules causing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	concerns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some schools have dropped vault rather than make the changes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some coaches/schools are practicing on illegal facilities - risking liability if an accident occurs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Pole Vault in Ohio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696200" cy="4572000"/>
          </a:xfrm>
        </p:spPr>
        <p:txBody>
          <a:bodyPr/>
          <a:lstStyle/>
          <a:p>
            <a:pPr lvl="4" eaLnBrk="1" hangingPunct="1">
              <a:lnSpc>
                <a:spcPct val="90000"/>
              </a:lnSpc>
              <a:buFontTx/>
              <a:buNone/>
            </a:pPr>
            <a:r>
              <a:rPr lang="en-US" sz="1400">
                <a:latin typeface="Arial" charset="0"/>
                <a:ea typeface="ＭＳ Ｐゴシック" charset="0"/>
              </a:rPr>
              <a:t>		        </a:t>
            </a:r>
            <a:r>
              <a:rPr lang="en-US" sz="2400">
                <a:latin typeface="Arial" charset="0"/>
                <a:ea typeface="ＭＳ Ｐゴシック" charset="0"/>
              </a:rPr>
              <a:t>The Bad</a:t>
            </a:r>
            <a:endParaRPr lang="en-US" sz="14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the memory of prior catastrophic accidents is still fresh - and of great concern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some coaches are still in the 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bend big - vault high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 mode (vaulting on poles rated below the vaulter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s weight or moving them onto longer poles before the vaulter is prepared), risking injury to vaulters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lots of misinformation about pole vault is still 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out there</a:t>
            </a:r>
            <a:r>
              <a:rPr lang="ja-JP" altLang="en-US" sz="20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(example:  pole vaulting increases the liability insurance        	that schools pay for athletics.  In fact - the insurance 		schools buys is for all sports coverage.   For a six day pole 	vault camp with full liability  coverage, and  personal injury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insurance for staff and vaulters totaling 100 people - only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		$350)</a:t>
            </a:r>
          </a:p>
          <a:p>
            <a:pPr eaLnBrk="1" hangingPunct="1">
              <a:lnSpc>
                <a:spcPct val="90000"/>
              </a:lnSpc>
            </a:pP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1495</Words>
  <Application>Microsoft Macintosh PowerPoint</Application>
  <PresentationFormat>On-screen Show (4:3)</PresentationFormat>
  <Paragraphs>351</Paragraphs>
  <Slides>60</Slides>
  <Notes>55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Blank Presentation</vt:lpstr>
      <vt:lpstr> </vt:lpstr>
      <vt:lpstr> </vt:lpstr>
      <vt:lpstr>Ohio Pole Vault Safety Clinic 2016</vt:lpstr>
      <vt:lpstr>Want a copy of this?? </vt:lpstr>
      <vt:lpstr>Goals of the Clinic</vt:lpstr>
      <vt:lpstr>Developed by:</vt:lpstr>
      <vt:lpstr>Pole Vault in Ohio</vt:lpstr>
      <vt:lpstr>Pole Vault in Ohio</vt:lpstr>
      <vt:lpstr>Pole Vault in Ohio</vt:lpstr>
      <vt:lpstr>  </vt:lpstr>
      <vt:lpstr>Pole Vault</vt:lpstr>
      <vt:lpstr>Physics and Methods </vt:lpstr>
      <vt:lpstr>Physics and Methods</vt:lpstr>
      <vt:lpstr>PowerPoint Presentation</vt:lpstr>
      <vt:lpstr>Pole Carry</vt:lpstr>
      <vt:lpstr>PowerPoint Presentation</vt:lpstr>
      <vt:lpstr>PowerPoint Presentation</vt:lpstr>
      <vt:lpstr>Pole Run</vt:lpstr>
      <vt:lpstr>COUNTING!!!</vt:lpstr>
      <vt:lpstr>Counting on Runway</vt:lpstr>
      <vt:lpstr>Counting on Runway</vt:lpstr>
      <vt:lpstr>Pole Carry and Drop</vt:lpstr>
      <vt:lpstr>PowerPoint Presentation</vt:lpstr>
      <vt:lpstr>Pole Carry and Run Drills</vt:lpstr>
      <vt:lpstr>THE PLANT</vt:lpstr>
      <vt:lpstr>Mechanics of the perfect plant</vt:lpstr>
      <vt:lpstr>PowerPoint Presentation</vt:lpstr>
      <vt:lpstr>PowerPoint Presentation</vt:lpstr>
      <vt:lpstr>Short Pole Exception</vt:lpstr>
      <vt:lpstr>PowerPoint Presentation</vt:lpstr>
      <vt:lpstr>Plant Mechanics</vt:lpstr>
      <vt:lpstr>How to Plant the Pole</vt:lpstr>
      <vt:lpstr>How to Plant the Pole (2)</vt:lpstr>
      <vt:lpstr>PowerPoint Presentation</vt:lpstr>
      <vt:lpstr>PowerPoint Presentation</vt:lpstr>
      <vt:lpstr>Drills for Plant</vt:lpstr>
      <vt:lpstr>Drive/Swing Phase</vt:lpstr>
      <vt:lpstr>Drive/Swing Phase</vt:lpstr>
      <vt:lpstr>PowerPoint Presentation</vt:lpstr>
      <vt:lpstr>PowerPoint Presentation</vt:lpstr>
      <vt:lpstr>Drive/Swing</vt:lpstr>
      <vt:lpstr>Bending the Pole</vt:lpstr>
      <vt:lpstr>Drive/Swing</vt:lpstr>
      <vt:lpstr>Sand Drills - on the only warm day in January - work on swinging up (don’t worry about a box - plant in the sand!!!)</vt:lpstr>
      <vt:lpstr>Swing Up Close off, Flex-in</vt:lpstr>
      <vt:lpstr>Close Off/Flex In</vt:lpstr>
      <vt:lpstr>PowerPoint Presentation</vt:lpstr>
      <vt:lpstr> </vt:lpstr>
      <vt:lpstr>Pull/push turn - fly away - bar clearance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Drills for Bar Clearance</vt:lpstr>
      <vt:lpstr>Pole Vault  Grip Height and  Pole  Selection</vt:lpstr>
      <vt:lpstr>Plant Angle</vt:lpstr>
      <vt:lpstr>PowerPoint Presentation</vt:lpstr>
      <vt:lpstr>Grip Height  (where you hold the pole)</vt:lpstr>
      <vt:lpstr>Grip Height</vt:lpstr>
    </vt:vector>
  </TitlesOfParts>
  <Company>Watkins Memorial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keywords/>
  <cp:lastModifiedBy>Joe Parker</cp:lastModifiedBy>
  <cp:revision>155</cp:revision>
  <dcterms:created xsi:type="dcterms:W3CDTF">2008-12-27T21:25:09Z</dcterms:created>
  <dcterms:modified xsi:type="dcterms:W3CDTF">2018-01-04T01:42:40Z</dcterms:modified>
</cp:coreProperties>
</file>