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3" r:id="rId1"/>
  </p:sldMasterIdLst>
  <p:notesMasterIdLst>
    <p:notesMasterId r:id="rId108"/>
  </p:notesMasterIdLst>
  <p:sldIdLst>
    <p:sldId id="256" r:id="rId2"/>
    <p:sldId id="257" r:id="rId3"/>
    <p:sldId id="259" r:id="rId4"/>
    <p:sldId id="260" r:id="rId5"/>
    <p:sldId id="258" r:id="rId6"/>
    <p:sldId id="261" r:id="rId7"/>
    <p:sldId id="263" r:id="rId8"/>
    <p:sldId id="264" r:id="rId9"/>
    <p:sldId id="265" r:id="rId10"/>
    <p:sldId id="266" r:id="rId11"/>
    <p:sldId id="267" r:id="rId12"/>
    <p:sldId id="268" r:id="rId13"/>
    <p:sldId id="270" r:id="rId14"/>
    <p:sldId id="338" r:id="rId15"/>
    <p:sldId id="271" r:id="rId16"/>
    <p:sldId id="272" r:id="rId17"/>
    <p:sldId id="273" r:id="rId18"/>
    <p:sldId id="370" r:id="rId19"/>
    <p:sldId id="362" r:id="rId20"/>
    <p:sldId id="365" r:id="rId21"/>
    <p:sldId id="366" r:id="rId22"/>
    <p:sldId id="368" r:id="rId23"/>
    <p:sldId id="369" r:id="rId24"/>
    <p:sldId id="371" r:id="rId25"/>
    <p:sldId id="262" r:id="rId26"/>
    <p:sldId id="329" r:id="rId27"/>
    <p:sldId id="282" r:id="rId28"/>
    <p:sldId id="330" r:id="rId29"/>
    <p:sldId id="274" r:id="rId30"/>
    <p:sldId id="277" r:id="rId31"/>
    <p:sldId id="275" r:id="rId32"/>
    <p:sldId id="276" r:id="rId33"/>
    <p:sldId id="278" r:id="rId34"/>
    <p:sldId id="279" r:id="rId35"/>
    <p:sldId id="280" r:id="rId36"/>
    <p:sldId id="281" r:id="rId37"/>
    <p:sldId id="344" r:id="rId38"/>
    <p:sldId id="285" r:id="rId39"/>
    <p:sldId id="351" r:id="rId40"/>
    <p:sldId id="286" r:id="rId41"/>
    <p:sldId id="287" r:id="rId42"/>
    <p:sldId id="284" r:id="rId43"/>
    <p:sldId id="288" r:id="rId44"/>
    <p:sldId id="333" r:id="rId45"/>
    <p:sldId id="335" r:id="rId46"/>
    <p:sldId id="336" r:id="rId47"/>
    <p:sldId id="339" r:id="rId48"/>
    <p:sldId id="289" r:id="rId49"/>
    <p:sldId id="292" r:id="rId50"/>
    <p:sldId id="291" r:id="rId51"/>
    <p:sldId id="293" r:id="rId52"/>
    <p:sldId id="290" r:id="rId53"/>
    <p:sldId id="294" r:id="rId54"/>
    <p:sldId id="355" r:id="rId55"/>
    <p:sldId id="360" r:id="rId56"/>
    <p:sldId id="295" r:id="rId57"/>
    <p:sldId id="296" r:id="rId58"/>
    <p:sldId id="297" r:id="rId59"/>
    <p:sldId id="298" r:id="rId60"/>
    <p:sldId id="347"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46" r:id="rId75"/>
    <p:sldId id="352" r:id="rId76"/>
    <p:sldId id="356" r:id="rId77"/>
    <p:sldId id="345" r:id="rId78"/>
    <p:sldId id="312" r:id="rId79"/>
    <p:sldId id="357" r:id="rId80"/>
    <p:sldId id="313" r:id="rId81"/>
    <p:sldId id="358" r:id="rId82"/>
    <p:sldId id="340" r:id="rId83"/>
    <p:sldId id="314" r:id="rId84"/>
    <p:sldId id="315" r:id="rId85"/>
    <p:sldId id="316" r:id="rId86"/>
    <p:sldId id="359" r:id="rId87"/>
    <p:sldId id="317" r:id="rId88"/>
    <p:sldId id="350" r:id="rId89"/>
    <p:sldId id="331" r:id="rId90"/>
    <p:sldId id="328" r:id="rId91"/>
    <p:sldId id="367" r:id="rId92"/>
    <p:sldId id="372" r:id="rId93"/>
    <p:sldId id="318" r:id="rId94"/>
    <p:sldId id="319" r:id="rId95"/>
    <p:sldId id="320" r:id="rId96"/>
    <p:sldId id="343" r:id="rId97"/>
    <p:sldId id="341" r:id="rId98"/>
    <p:sldId id="342" r:id="rId99"/>
    <p:sldId id="321" r:id="rId100"/>
    <p:sldId id="322" r:id="rId101"/>
    <p:sldId id="323" r:id="rId102"/>
    <p:sldId id="324" r:id="rId103"/>
    <p:sldId id="353" r:id="rId104"/>
    <p:sldId id="354" r:id="rId105"/>
    <p:sldId id="326" r:id="rId106"/>
    <p:sldId id="327" r:id="rId107"/>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i="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i="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i="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i="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15"/>
    <a:srgbClr val="24BE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00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6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i="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i="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lvl1pPr>
          </a:lstStyle>
          <a:p>
            <a:pPr>
              <a:defRPr/>
            </a:pPr>
            <a:fld id="{4D8B2574-F2E3-7B44-8314-8C16A3963C7E}" type="slidenum">
              <a:rPr lang="en-US"/>
              <a:pPr>
                <a:defRPr/>
              </a:pPr>
              <a:t>‹#›</a:t>
            </a:fld>
            <a:endParaRPr lang="en-US"/>
          </a:p>
        </p:txBody>
      </p:sp>
    </p:spTree>
    <p:extLst>
      <p:ext uri="{BB962C8B-B14F-4D97-AF65-F5344CB8AC3E}">
        <p14:creationId xmlns:p14="http://schemas.microsoft.com/office/powerpoint/2010/main" val="3715966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635D706-BF7D-9C4C-A12A-0F14D88D389C}" type="slidenum">
              <a:rPr lang="en-US" sz="1200" i="0"/>
              <a:pPr/>
              <a:t>1</a:t>
            </a:fld>
            <a:endParaRPr lang="en-US" sz="1200" i="0"/>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E6A13AC-34E0-CE4B-B670-9C5FFC81BA1A}" type="slidenum">
              <a:rPr lang="en-US" sz="1200" i="0"/>
              <a:pPr/>
              <a:t>10</a:t>
            </a:fld>
            <a:endParaRPr lang="en-US" sz="1200" i="0"/>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85F1137-6053-7145-AB2C-2435FF076CE1}" type="slidenum">
              <a:rPr lang="en-US" sz="1200" i="0"/>
              <a:pPr/>
              <a:t>11</a:t>
            </a:fld>
            <a:endParaRPr lang="en-US" sz="1200" i="0"/>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EA99072-166C-334C-BFE4-34B7B8888BA1}" type="slidenum">
              <a:rPr lang="en-US" sz="1200" i="0"/>
              <a:pPr/>
              <a:t>12</a:t>
            </a:fld>
            <a:endParaRPr lang="en-US" sz="1200" i="0"/>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13A0C79-542F-DC4C-9C96-06395BE30E8E}" type="slidenum">
              <a:rPr lang="en-US" sz="1200" i="0"/>
              <a:pPr/>
              <a:t>13</a:t>
            </a:fld>
            <a:endParaRPr lang="en-US" sz="1200" i="0"/>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7DA8EEA-9B89-A748-A0F6-C35AAC11559E}" type="slidenum">
              <a:rPr lang="en-US" sz="1200" i="0"/>
              <a:pPr/>
              <a:t>14</a:t>
            </a:fld>
            <a:endParaRPr lang="en-US" sz="1200" i="0"/>
          </a:p>
        </p:txBody>
      </p:sp>
      <p:sp>
        <p:nvSpPr>
          <p:cNvPr id="23654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273F96A-1932-3F4A-A701-3BCDFAB85F89}" type="slidenum">
              <a:rPr lang="en-US" sz="1200" i="0"/>
              <a:pPr/>
              <a:t>15</a:t>
            </a:fld>
            <a:endParaRPr lang="en-US" sz="1200" i="0"/>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66E6152-F4C9-E748-8C9E-A703CB61462D}" type="slidenum">
              <a:rPr lang="en-US" sz="1200" i="0"/>
              <a:pPr/>
              <a:t>16</a:t>
            </a:fld>
            <a:endParaRPr lang="en-US" sz="1200" i="0"/>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8C6EDE5-F4A6-0F41-A72F-92BE3D61C49F}" type="slidenum">
              <a:rPr lang="en-US" sz="1200" i="0"/>
              <a:pPr/>
              <a:t>17</a:t>
            </a:fld>
            <a:endParaRPr lang="en-US" sz="1200" i="0"/>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E31920E-5C07-B644-AD58-01A1B6209B0C}" type="slidenum">
              <a:rPr lang="en-US" sz="1200" i="0"/>
              <a:pPr/>
              <a:t>25</a:t>
            </a:fld>
            <a:endParaRPr lang="en-US" sz="1200" i="0"/>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2AB714-D216-684A-8481-0D7D92AD9EB6}" type="slidenum">
              <a:rPr lang="en-US" sz="1200" i="0"/>
              <a:pPr/>
              <a:t>26</a:t>
            </a:fld>
            <a:endParaRPr lang="en-US" sz="1200" i="0"/>
          </a:p>
        </p:txBody>
      </p:sp>
      <p:sp>
        <p:nvSpPr>
          <p:cNvPr id="1628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8A8EFCA-8441-1947-A063-DB0546E7597A}" type="slidenum">
              <a:rPr lang="en-US" sz="1200" i="0"/>
              <a:pPr/>
              <a:t>2</a:t>
            </a:fld>
            <a:endParaRPr lang="en-US" sz="1200" i="0"/>
          </a:p>
        </p:txBody>
      </p:sp>
      <p:sp>
        <p:nvSpPr>
          <p:cNvPr id="1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A938BA6-056E-3E49-A64D-1A871BE06636}" type="slidenum">
              <a:rPr lang="en-US" sz="1200" i="0"/>
              <a:pPr/>
              <a:t>27</a:t>
            </a:fld>
            <a:endParaRPr lang="en-US" sz="1200" i="0"/>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8E3A07B-7FE1-F745-9AF2-5A38214901DF}" type="slidenum">
              <a:rPr lang="en-US" sz="1200" i="0"/>
              <a:pPr/>
              <a:t>28</a:t>
            </a:fld>
            <a:endParaRPr lang="en-US" sz="1200" i="0"/>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B559746-0EA8-D345-9D13-8726ECEC3E9A}" type="slidenum">
              <a:rPr lang="en-US" sz="1200" i="0"/>
              <a:pPr/>
              <a:t>29</a:t>
            </a:fld>
            <a:endParaRPr lang="en-US" sz="1200" i="0"/>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BA87A91-3F5C-1A4D-B153-BDEAE3373762}" type="slidenum">
              <a:rPr lang="en-US" sz="1200" i="0"/>
              <a:pPr/>
              <a:t>30</a:t>
            </a:fld>
            <a:endParaRPr lang="en-US" sz="1200" i="0"/>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44F60C2-014E-8541-9647-0521C5D167CD}" type="slidenum">
              <a:rPr lang="en-US" sz="1200" i="0"/>
              <a:pPr/>
              <a:t>31</a:t>
            </a:fld>
            <a:endParaRPr lang="en-US" sz="1200" i="0"/>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795E5E-5897-8843-BB38-E092D5B4DEBE}" type="slidenum">
              <a:rPr lang="en-US" sz="1200" i="0"/>
              <a:pPr/>
              <a:t>32</a:t>
            </a:fld>
            <a:endParaRPr lang="en-US" sz="1200" i="0"/>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E52C211-0C86-5B41-978C-2D4E7E06B9D9}" type="slidenum">
              <a:rPr lang="en-US" sz="1200" i="0"/>
              <a:pPr/>
              <a:t>33</a:t>
            </a:fld>
            <a:endParaRPr lang="en-US" sz="1200" i="0"/>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7CCACB4-2568-9B4C-9F87-AA5EE38CFCC5}" type="slidenum">
              <a:rPr lang="en-US" sz="1200" i="0"/>
              <a:pPr/>
              <a:t>34</a:t>
            </a:fld>
            <a:endParaRPr lang="en-US" sz="1200" i="0"/>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19ECA93-0A03-3D4F-935B-D1B9E8B2859C}" type="slidenum">
              <a:rPr lang="en-US" sz="1200" i="0"/>
              <a:pPr/>
              <a:t>35</a:t>
            </a:fld>
            <a:endParaRPr lang="en-US" sz="1200" i="0"/>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CBFDC61-BE55-2448-8FF1-118318AC8FAD}" type="slidenum">
              <a:rPr lang="en-US" sz="1200" i="0"/>
              <a:pPr/>
              <a:t>36</a:t>
            </a:fld>
            <a:endParaRPr lang="en-US" sz="1200" i="0"/>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CFDB310-E89A-A14B-9DCA-5C36D1540D49}" type="slidenum">
              <a:rPr lang="en-US" sz="1200" i="0"/>
              <a:pPr/>
              <a:t>3</a:t>
            </a:fld>
            <a:endParaRPr lang="en-US" sz="1200" i="0"/>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5E464B6-F654-824E-BAA6-A79FD10E1F26}" type="slidenum">
              <a:rPr lang="en-US" sz="1200" i="0"/>
              <a:pPr/>
              <a:t>37</a:t>
            </a:fld>
            <a:endParaRPr lang="en-US" sz="1200" i="0"/>
          </a:p>
        </p:txBody>
      </p:sp>
      <p:sp>
        <p:nvSpPr>
          <p:cNvPr id="24473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23"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53E41DA-C579-274E-BEF0-23133A340594}" type="slidenum">
              <a:rPr lang="en-US" sz="1200" i="0"/>
              <a:pPr/>
              <a:t>38</a:t>
            </a:fld>
            <a:endParaRPr lang="en-US" sz="1200" i="0"/>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A7D3A96-4345-604A-85F0-0B937F272E5C}" type="slidenum">
              <a:rPr lang="en-US" sz="1200" i="0"/>
              <a:pPr/>
              <a:t>39</a:t>
            </a:fld>
            <a:endParaRPr lang="en-US" sz="1200" i="0"/>
          </a:p>
        </p:txBody>
      </p:sp>
      <p:sp>
        <p:nvSpPr>
          <p:cNvPr id="2600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6857751-BDC7-244E-919D-CD2F89FAFDA8}" type="slidenum">
              <a:rPr lang="en-US" sz="1200" i="0"/>
              <a:pPr/>
              <a:t>40</a:t>
            </a:fld>
            <a:endParaRPr lang="en-US" sz="1200" i="0"/>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860B10C-8B96-3242-BF33-C89B549D680B}" type="slidenum">
              <a:rPr lang="en-US" sz="1200" i="0"/>
              <a:pPr/>
              <a:t>41</a:t>
            </a:fld>
            <a:endParaRPr lang="en-US" sz="1200" i="0"/>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A2C47DC-8FBE-EF4B-8526-9C21D47DC1D2}" type="slidenum">
              <a:rPr lang="en-US" sz="1200" i="0"/>
              <a:pPr/>
              <a:t>42</a:t>
            </a:fld>
            <a:endParaRPr lang="en-US" sz="1200" i="0"/>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4C5D316-ACF2-844A-AAF1-33738F897618}" type="slidenum">
              <a:rPr lang="en-US" sz="1200" i="0"/>
              <a:pPr/>
              <a:t>43</a:t>
            </a:fld>
            <a:endParaRPr lang="en-US" sz="1200" i="0"/>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98C420D-B753-9E4E-B6E5-234B498A6A9D}" type="slidenum">
              <a:rPr lang="en-US" sz="1200" i="0"/>
              <a:pPr/>
              <a:t>44</a:t>
            </a:fld>
            <a:endParaRPr lang="en-US" sz="1200" i="0"/>
          </a:p>
        </p:txBody>
      </p:sp>
      <p:sp>
        <p:nvSpPr>
          <p:cNvPr id="2252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625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B5062C9-8FE1-BD48-A244-C0EE4FC979C5}" type="slidenum">
              <a:rPr lang="en-US" sz="1200" i="0"/>
              <a:pPr/>
              <a:t>45</a:t>
            </a:fld>
            <a:endParaRPr lang="en-US" sz="1200" i="0"/>
          </a:p>
        </p:txBody>
      </p:sp>
      <p:sp>
        <p:nvSpPr>
          <p:cNvPr id="2273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30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95406D5-B59E-5A4E-8E23-72F633B4DB29}" type="slidenum">
              <a:rPr lang="en-US" sz="1200" i="0"/>
              <a:pPr/>
              <a:t>46</a:t>
            </a:fld>
            <a:endParaRPr lang="en-US" sz="1200" i="0"/>
          </a:p>
        </p:txBody>
      </p:sp>
      <p:sp>
        <p:nvSpPr>
          <p:cNvPr id="2283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63124ED-59C1-A447-84DA-E34FACBFFDD0}" type="slidenum">
              <a:rPr lang="en-US" sz="1200" i="0"/>
              <a:pPr/>
              <a:t>4</a:t>
            </a:fld>
            <a:endParaRPr lang="en-US" sz="1200" i="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A08FE2B-8848-CF46-A390-24DCA56D2D7D}" type="slidenum">
              <a:rPr lang="en-US" sz="1200" i="0"/>
              <a:pPr/>
              <a:t>47</a:t>
            </a:fld>
            <a:endParaRPr lang="en-US" sz="1200" i="0"/>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7C443EF-7A67-DE40-B71A-97456B3E6DDC}" type="slidenum">
              <a:rPr lang="en-US" sz="1200" i="0"/>
              <a:pPr/>
              <a:t>48</a:t>
            </a:fld>
            <a:endParaRPr lang="en-US" sz="1200" i="0"/>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75A31A1-EE88-3541-B803-762155922BEE}" type="slidenum">
              <a:rPr lang="en-US" sz="1200" i="0"/>
              <a:pPr/>
              <a:t>49</a:t>
            </a:fld>
            <a:endParaRPr lang="en-US" sz="1200" i="0"/>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8631801-D08E-954D-AF04-AB949E61E9C5}" type="slidenum">
              <a:rPr lang="en-US" sz="1200" i="0"/>
              <a:pPr/>
              <a:t>50</a:t>
            </a:fld>
            <a:endParaRPr lang="en-US" sz="1200" i="0"/>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F333223-5406-4E46-BFCB-16AAAECB2542}" type="slidenum">
              <a:rPr lang="en-US" sz="1200" i="0"/>
              <a:pPr/>
              <a:t>51</a:t>
            </a:fld>
            <a:endParaRPr lang="en-US" sz="1200" i="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6406E46-186C-7D45-AFDC-6835E42F1B52}" type="slidenum">
              <a:rPr lang="en-US" sz="1200" i="0"/>
              <a:pPr/>
              <a:t>52</a:t>
            </a:fld>
            <a:endParaRPr lang="en-US" sz="1200" i="0"/>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E4979F-0FA3-174A-AC4D-2BF9B39B9221}" type="slidenum">
              <a:rPr lang="en-US" sz="1200" i="0"/>
              <a:pPr/>
              <a:t>53</a:t>
            </a:fld>
            <a:endParaRPr lang="en-US" sz="1200" i="0"/>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78F569B-C909-4A4B-84C2-2A33B5264839}" type="slidenum">
              <a:rPr lang="en-US" sz="1200" i="0"/>
              <a:pPr/>
              <a:t>56</a:t>
            </a:fld>
            <a:endParaRPr lang="en-US" sz="1200" i="0"/>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D6F5BB0-E3E0-6D48-8F0E-9E33B6F15518}" type="slidenum">
              <a:rPr lang="en-US" sz="1200" i="0"/>
              <a:pPr/>
              <a:t>57</a:t>
            </a:fld>
            <a:endParaRPr lang="en-US" sz="1200" i="0"/>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57985C-CF78-0548-96B4-BFCF69B89FB0}" type="slidenum">
              <a:rPr lang="en-US" sz="1200" i="0"/>
              <a:pPr/>
              <a:t>58</a:t>
            </a:fld>
            <a:endParaRPr lang="en-US" sz="1200" i="0"/>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4CC74BC-8B56-9847-8F4F-22FB38E7536E}" type="slidenum">
              <a:rPr lang="en-US" sz="1200" i="0"/>
              <a:pPr/>
              <a:t>5</a:t>
            </a:fld>
            <a:endParaRPr lang="en-US" sz="1200" i="0"/>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C15E116-821E-3945-8D62-439DC4B20412}" type="slidenum">
              <a:rPr lang="en-US" sz="1200" i="0"/>
              <a:pPr/>
              <a:t>59</a:t>
            </a:fld>
            <a:endParaRPr lang="en-US" sz="1200" i="0"/>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D63E747-0F15-5549-9468-D096D82509BE}" type="slidenum">
              <a:rPr lang="en-US" sz="1200" i="0"/>
              <a:pPr/>
              <a:t>60</a:t>
            </a:fld>
            <a:endParaRPr lang="en-US" sz="1200" i="0"/>
          </a:p>
        </p:txBody>
      </p:sp>
      <p:sp>
        <p:nvSpPr>
          <p:cNvPr id="249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F2CAC69-AF2F-5A4D-B12D-9CF470E72564}" type="slidenum">
              <a:rPr lang="en-US" sz="1200" i="0"/>
              <a:pPr/>
              <a:t>61</a:t>
            </a:fld>
            <a:endParaRPr lang="en-US" sz="1200" i="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BF5538D-1B90-4340-B226-481812075CC5}" type="slidenum">
              <a:rPr lang="en-US" sz="1200" i="0"/>
              <a:pPr/>
              <a:t>62</a:t>
            </a:fld>
            <a:endParaRPr lang="en-US" sz="1200" i="0"/>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A0CA405-F315-BF40-B352-0C2D2EA014E4}" type="slidenum">
              <a:rPr lang="en-US" sz="1200" i="0"/>
              <a:pPr/>
              <a:t>63</a:t>
            </a:fld>
            <a:endParaRPr lang="en-US" sz="1200" i="0"/>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DAD6591-937D-2B4C-9429-1F8D899EC56D}" type="slidenum">
              <a:rPr lang="en-US" sz="1200" i="0"/>
              <a:pPr/>
              <a:t>64</a:t>
            </a:fld>
            <a:endParaRPr lang="en-US" sz="1200" i="0"/>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4434E81-EA15-0B41-AEF3-0089399C457A}" type="slidenum">
              <a:rPr lang="en-US" sz="1200" i="0"/>
              <a:pPr/>
              <a:t>65</a:t>
            </a:fld>
            <a:endParaRPr lang="en-US" sz="1200" i="0"/>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88B0975-AC2F-0043-9AE6-315E52C25C3A}" type="slidenum">
              <a:rPr lang="en-US" sz="1200" i="0"/>
              <a:pPr/>
              <a:t>66</a:t>
            </a:fld>
            <a:endParaRPr lang="en-US" sz="1200" i="0"/>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222C2C2-0C86-7D4C-94D4-ACE9947257D6}" type="slidenum">
              <a:rPr lang="en-US" sz="1200" i="0"/>
              <a:pPr/>
              <a:t>67</a:t>
            </a:fld>
            <a:endParaRPr lang="en-US" sz="1200" i="0"/>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91F7C2B-9344-E941-A45D-8D49BDD9CCAD}" type="slidenum">
              <a:rPr lang="en-US" sz="1200" i="0"/>
              <a:pPr/>
              <a:t>68</a:t>
            </a:fld>
            <a:endParaRPr lang="en-US" sz="1200" i="0"/>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034ABB7-9C7B-2D42-968B-F6D60EB0E338}" type="slidenum">
              <a:rPr lang="en-US" sz="1200" i="0"/>
              <a:pPr/>
              <a:t>6</a:t>
            </a:fld>
            <a:endParaRPr lang="en-US" sz="1200" i="0"/>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2A4B862-A39D-6443-8945-C118C5129FFB}" type="slidenum">
              <a:rPr lang="en-US" sz="1200" i="0"/>
              <a:pPr/>
              <a:t>69</a:t>
            </a:fld>
            <a:endParaRPr lang="en-US" sz="1200" i="0"/>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D04ADF-CC67-8E4F-89A1-D5EB266CEE42}" type="slidenum">
              <a:rPr lang="en-US" sz="1200" i="0"/>
              <a:pPr/>
              <a:t>70</a:t>
            </a:fld>
            <a:endParaRPr lang="en-US" sz="1200" i="0"/>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4F14554-1064-E142-AD1E-97728FE960C7}" type="slidenum">
              <a:rPr lang="en-US" sz="1200" i="0"/>
              <a:pPr/>
              <a:t>71</a:t>
            </a:fld>
            <a:endParaRPr lang="en-US" sz="1200" i="0"/>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2683398-DB62-CC49-9828-92E048E9ED17}" type="slidenum">
              <a:rPr lang="en-US" sz="1200" i="0"/>
              <a:pPr/>
              <a:t>72</a:t>
            </a:fld>
            <a:endParaRPr lang="en-US" sz="1200" i="0"/>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591B33A-35B2-5145-82F6-5EE0ED926B4D}" type="slidenum">
              <a:rPr lang="en-US" sz="1200" i="0"/>
              <a:pPr/>
              <a:t>73</a:t>
            </a:fld>
            <a:endParaRPr lang="en-US" sz="1200" i="0"/>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F2D6CC7-0738-274F-9FFE-8EB648B53B3A}" type="slidenum">
              <a:rPr lang="en-US" sz="1200" i="0"/>
              <a:pPr/>
              <a:t>74</a:t>
            </a:fld>
            <a:endParaRPr lang="en-US" sz="1200" i="0"/>
          </a:p>
        </p:txBody>
      </p:sp>
      <p:sp>
        <p:nvSpPr>
          <p:cNvPr id="247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1F4F585-C974-E54B-AE44-3B09BFE5AE73}" type="slidenum">
              <a:rPr lang="en-US" sz="1200" i="0"/>
              <a:pPr/>
              <a:t>75</a:t>
            </a:fld>
            <a:endParaRPr lang="en-US" sz="1200" i="0"/>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F48F61D-1139-A841-B692-39473152473C}" type="slidenum">
              <a:rPr lang="en-US" sz="1200" i="0"/>
              <a:pPr/>
              <a:t>77</a:t>
            </a:fld>
            <a:endParaRPr lang="en-US" sz="1200" i="0"/>
          </a:p>
        </p:txBody>
      </p:sp>
      <p:sp>
        <p:nvSpPr>
          <p:cNvPr id="245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D4D75E1-32EE-994F-9D6A-2550049433E2}" type="slidenum">
              <a:rPr lang="en-US" sz="1200" i="0"/>
              <a:pPr/>
              <a:t>78</a:t>
            </a:fld>
            <a:endParaRPr lang="en-US" sz="1200" i="0"/>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2CA81C2-9181-C649-9626-C39769B0A72D}" type="slidenum">
              <a:rPr lang="en-US" sz="1200" i="0"/>
              <a:pPr/>
              <a:t>80</a:t>
            </a:fld>
            <a:endParaRPr lang="en-US" sz="1200" i="0"/>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6B9C5B1-9BC5-6E40-8442-3BFC2FAEBF76}" type="slidenum">
              <a:rPr lang="en-US" sz="1200" i="0"/>
              <a:pPr/>
              <a:t>7</a:t>
            </a:fld>
            <a:endParaRPr lang="en-US" sz="1200" i="0"/>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5507AFF-094A-A247-AC2D-CD58AF5DF600}" type="slidenum">
              <a:rPr lang="en-US" sz="1200" i="0"/>
              <a:pPr/>
              <a:t>82</a:t>
            </a:fld>
            <a:endParaRPr lang="en-US" sz="1200" i="0"/>
          </a:p>
        </p:txBody>
      </p:sp>
      <p:sp>
        <p:nvSpPr>
          <p:cNvPr id="23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9154809-0D1F-534E-AC1D-6ED9D85FB074}" type="slidenum">
              <a:rPr lang="en-US" sz="1200" i="0"/>
              <a:pPr/>
              <a:t>83</a:t>
            </a:fld>
            <a:endParaRPr lang="en-US" sz="1200" i="0"/>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AF5423A-F6D9-3D40-97AC-857192060C39}" type="slidenum">
              <a:rPr lang="en-US" sz="1200" i="0"/>
              <a:pPr/>
              <a:t>84</a:t>
            </a:fld>
            <a:endParaRPr lang="en-US" sz="1200" i="0"/>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D3A8D34-3E5F-294A-8AA4-E167DEA6A287}" type="slidenum">
              <a:rPr lang="en-US" sz="1200" i="0"/>
              <a:pPr/>
              <a:t>85</a:t>
            </a:fld>
            <a:endParaRPr lang="en-US" sz="1200" i="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FEC00E2-D046-C74B-952F-7DB8555B1FC2}" type="slidenum">
              <a:rPr lang="en-US" sz="1200" i="0"/>
              <a:pPr/>
              <a:t>87</a:t>
            </a:fld>
            <a:endParaRPr lang="en-US" sz="1200" i="0"/>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81EA469-40DF-6542-A125-0B11781FE53B}" type="slidenum">
              <a:rPr lang="en-US" sz="1200" i="0"/>
              <a:pPr/>
              <a:t>88</a:t>
            </a:fld>
            <a:endParaRPr lang="en-US" sz="1200" i="0"/>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D67CE02-80A4-5C4E-9D82-C4DBB22DD11D}" type="slidenum">
              <a:rPr lang="en-US" sz="1200" i="0"/>
              <a:pPr/>
              <a:t>89</a:t>
            </a:fld>
            <a:endParaRPr lang="en-US" sz="1200" i="0"/>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2E7C69D-521B-C247-A257-F62FC42AF67C}" type="slidenum">
              <a:rPr lang="en-US" sz="1200" i="0"/>
              <a:pPr/>
              <a:t>90</a:t>
            </a:fld>
            <a:endParaRPr lang="en-US" sz="1200" i="0"/>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0AF66CF-3D33-C14E-A902-1822965C4326}" type="slidenum">
              <a:rPr lang="en-US" sz="1200" i="0"/>
              <a:pPr/>
              <a:t>93</a:t>
            </a:fld>
            <a:endParaRPr lang="en-US" sz="1200" i="0"/>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5799B6E-1B70-4C4D-BA22-7210FD8096CF}" type="slidenum">
              <a:rPr lang="en-US" sz="1200" i="0"/>
              <a:pPr/>
              <a:t>94</a:t>
            </a:fld>
            <a:endParaRPr lang="en-US" sz="1200" i="0"/>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075CF52-57D3-4942-B822-AB230716C94B}" type="slidenum">
              <a:rPr lang="en-US" sz="1200" i="0"/>
              <a:pPr/>
              <a:t>8</a:t>
            </a:fld>
            <a:endParaRPr lang="en-US" sz="1200" i="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96C5CD3-C748-7941-85B5-D8F04823EC5C}" type="slidenum">
              <a:rPr lang="en-US" sz="1200" i="0"/>
              <a:pPr/>
              <a:t>95</a:t>
            </a:fld>
            <a:endParaRPr lang="en-US" sz="1200" i="0"/>
          </a:p>
        </p:txBody>
      </p:sp>
      <p:sp>
        <p:nvSpPr>
          <p:cNvPr id="14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84A6376-7D96-1246-846E-212D442D618F}" type="slidenum">
              <a:rPr lang="en-US" sz="1200" i="0"/>
              <a:pPr/>
              <a:t>96</a:t>
            </a:fld>
            <a:endParaRPr lang="en-US" sz="1200" i="0"/>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34D5A70-E9F9-E040-B0E1-65DB14B75CA7}" type="slidenum">
              <a:rPr lang="en-US" sz="1200" i="0"/>
              <a:pPr/>
              <a:t>97</a:t>
            </a:fld>
            <a:endParaRPr lang="en-US" sz="1200" i="0"/>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AA0626-8C58-C846-A2D1-92DE94844F34}" type="slidenum">
              <a:rPr lang="en-US" sz="1200" i="0"/>
              <a:pPr/>
              <a:t>98</a:t>
            </a:fld>
            <a:endParaRPr lang="en-US" sz="1200" i="0"/>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25EA634-022B-AC4A-81FD-1D90918B7E0C}" type="slidenum">
              <a:rPr lang="en-US" sz="1200" i="0"/>
              <a:pPr/>
              <a:t>99</a:t>
            </a:fld>
            <a:endParaRPr lang="en-US" sz="1200" i="0"/>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62ED5E8-00B3-2942-BF03-AD569204ACAC}" type="slidenum">
              <a:rPr lang="en-US" sz="1200" i="0"/>
              <a:pPr/>
              <a:t>100</a:t>
            </a:fld>
            <a:endParaRPr lang="en-US" sz="1200" i="0"/>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C71605-0337-414B-B951-8F95BEBD74E2}" type="slidenum">
              <a:rPr lang="en-US" sz="1200" i="0"/>
              <a:pPr/>
              <a:t>101</a:t>
            </a:fld>
            <a:endParaRPr lang="en-US" sz="1200" i="0"/>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8D9852-3F58-BB48-ABC8-07203BB17753}" type="slidenum">
              <a:rPr lang="en-US" sz="1200" i="0"/>
              <a:pPr/>
              <a:t>102</a:t>
            </a:fld>
            <a:endParaRPr lang="en-US" sz="1200" i="0"/>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4806741-1EF4-264E-A6BD-640CCF964B1C}" type="slidenum">
              <a:rPr lang="en-US" sz="1200" i="0"/>
              <a:pPr/>
              <a:t>103</a:t>
            </a:fld>
            <a:endParaRPr lang="en-US" sz="1200" i="0"/>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DB3E2BA-E1EA-944A-A52B-4824730BEB38}" type="slidenum">
              <a:rPr lang="en-US" sz="1200" i="0"/>
              <a:pPr/>
              <a:t>104</a:t>
            </a:fld>
            <a:endParaRPr lang="en-US" sz="1200" i="0"/>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16CD179-2745-4D4C-974A-0C9134F1B551}" type="slidenum">
              <a:rPr lang="en-US" sz="1200" i="0"/>
              <a:pPr/>
              <a:t>9</a:t>
            </a:fld>
            <a:endParaRPr lang="en-US" sz="1200" i="0"/>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0E73788-09BC-D040-827C-6E8A9A78B7E0}" type="slidenum">
              <a:rPr lang="en-US" sz="1200" i="0"/>
              <a:pPr/>
              <a:t>105</a:t>
            </a:fld>
            <a:endParaRPr lang="en-US" sz="1200" i="0"/>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B02330A-6A67-9744-901D-0ACB02078D66}" type="slidenum">
              <a:rPr lang="en-US" sz="1200" i="0"/>
              <a:pPr/>
              <a:t>106</a:t>
            </a:fld>
            <a:endParaRPr lang="en-US" sz="1200" i="0"/>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2150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49773-CACA-134C-800E-A2A4DE7BC112}" type="slidenum">
              <a:rPr lang="en-US"/>
              <a:pPr>
                <a:defRPr/>
              </a:pPr>
              <a:t>‹#›</a:t>
            </a:fld>
            <a:endParaRPr lang="en-US"/>
          </a:p>
        </p:txBody>
      </p:sp>
    </p:spTree>
    <p:extLst>
      <p:ext uri="{BB962C8B-B14F-4D97-AF65-F5344CB8AC3E}">
        <p14:creationId xmlns:p14="http://schemas.microsoft.com/office/powerpoint/2010/main" val="60784596"/>
      </p:ext>
    </p:extLst>
  </p:cSld>
  <p:clrMapOvr>
    <a:masterClrMapping/>
  </p:clrMapOvr>
  <p:transition xmlns:p14="http://schemas.microsoft.com/office/powerpoint/2010/mai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8602B-2BA0-1C4A-8D23-A548081BC51D}" type="slidenum">
              <a:rPr lang="en-US"/>
              <a:pPr>
                <a:defRPr/>
              </a:pPr>
              <a:t>‹#›</a:t>
            </a:fld>
            <a:endParaRPr lang="en-US"/>
          </a:p>
        </p:txBody>
      </p:sp>
    </p:spTree>
    <p:extLst>
      <p:ext uri="{BB962C8B-B14F-4D97-AF65-F5344CB8AC3E}">
        <p14:creationId xmlns:p14="http://schemas.microsoft.com/office/powerpoint/2010/main" val="2929634448"/>
      </p:ext>
    </p:extLst>
  </p:cSld>
  <p:clrMapOvr>
    <a:masterClrMapping/>
  </p:clrMapOvr>
  <p:transition xmlns:p14="http://schemas.microsoft.com/office/powerpoint/2010/mai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38C2E-EF06-B648-A371-44D870F528B2}" type="slidenum">
              <a:rPr lang="en-US"/>
              <a:pPr>
                <a:defRPr/>
              </a:pPr>
              <a:t>‹#›</a:t>
            </a:fld>
            <a:endParaRPr lang="en-US"/>
          </a:p>
        </p:txBody>
      </p:sp>
    </p:spTree>
    <p:extLst>
      <p:ext uri="{BB962C8B-B14F-4D97-AF65-F5344CB8AC3E}">
        <p14:creationId xmlns:p14="http://schemas.microsoft.com/office/powerpoint/2010/main" val="3359645789"/>
      </p:ext>
    </p:extLst>
  </p:cSld>
  <p:clrMapOvr>
    <a:masterClrMapping/>
  </p:clrMapOvr>
  <p:transition xmlns:p14="http://schemas.microsoft.com/office/powerpoint/2010/mai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5518CB-516C-7349-B125-56F12C4978C8}" type="slidenum">
              <a:rPr lang="en-US"/>
              <a:pPr>
                <a:defRPr/>
              </a:pPr>
              <a:t>‹#›</a:t>
            </a:fld>
            <a:endParaRPr lang="en-US"/>
          </a:p>
        </p:txBody>
      </p:sp>
    </p:spTree>
    <p:extLst>
      <p:ext uri="{BB962C8B-B14F-4D97-AF65-F5344CB8AC3E}">
        <p14:creationId xmlns:p14="http://schemas.microsoft.com/office/powerpoint/2010/main" val="4179228120"/>
      </p:ext>
    </p:extLst>
  </p:cSld>
  <p:clrMapOvr>
    <a:masterClrMapping/>
  </p:clrMapOvr>
  <p:transition xmlns:p14="http://schemas.microsoft.com/office/powerpoint/2010/mai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525ED-05A3-F540-8D09-EF0813094955}" type="slidenum">
              <a:rPr lang="en-US"/>
              <a:pPr>
                <a:defRPr/>
              </a:pPr>
              <a:t>‹#›</a:t>
            </a:fld>
            <a:endParaRPr lang="en-US"/>
          </a:p>
        </p:txBody>
      </p:sp>
    </p:spTree>
    <p:extLst>
      <p:ext uri="{BB962C8B-B14F-4D97-AF65-F5344CB8AC3E}">
        <p14:creationId xmlns:p14="http://schemas.microsoft.com/office/powerpoint/2010/main" val="1588428498"/>
      </p:ext>
    </p:extLst>
  </p:cSld>
  <p:clrMapOvr>
    <a:masterClrMapping/>
  </p:clrMapOvr>
  <p:transition xmlns:p14="http://schemas.microsoft.com/office/powerpoint/2010/mai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CCCA52-AB76-F24E-908F-85BE7BF5FAAC}" type="slidenum">
              <a:rPr lang="en-US"/>
              <a:pPr>
                <a:defRPr/>
              </a:pPr>
              <a:t>‹#›</a:t>
            </a:fld>
            <a:endParaRPr lang="en-US"/>
          </a:p>
        </p:txBody>
      </p:sp>
    </p:spTree>
    <p:extLst>
      <p:ext uri="{BB962C8B-B14F-4D97-AF65-F5344CB8AC3E}">
        <p14:creationId xmlns:p14="http://schemas.microsoft.com/office/powerpoint/2010/main" val="4160592566"/>
      </p:ext>
    </p:extLst>
  </p:cSld>
  <p:clrMapOvr>
    <a:masterClrMapping/>
  </p:clrMapOvr>
  <p:transition xmlns:p14="http://schemas.microsoft.com/office/powerpoint/2010/mai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99EB26-0745-4140-AD1E-AD0EC8254D24}" type="slidenum">
              <a:rPr lang="en-US"/>
              <a:pPr>
                <a:defRPr/>
              </a:pPr>
              <a:t>‹#›</a:t>
            </a:fld>
            <a:endParaRPr lang="en-US"/>
          </a:p>
        </p:txBody>
      </p:sp>
    </p:spTree>
    <p:extLst>
      <p:ext uri="{BB962C8B-B14F-4D97-AF65-F5344CB8AC3E}">
        <p14:creationId xmlns:p14="http://schemas.microsoft.com/office/powerpoint/2010/main" val="3415685145"/>
      </p:ext>
    </p:extLst>
  </p:cSld>
  <p:clrMapOvr>
    <a:masterClrMapping/>
  </p:clrMapOvr>
  <p:transition xmlns:p14="http://schemas.microsoft.com/office/powerpoint/2010/mai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E88C17-C3BF-1548-A7EF-3D728141E8F2}" type="slidenum">
              <a:rPr lang="en-US"/>
              <a:pPr>
                <a:defRPr/>
              </a:pPr>
              <a:t>‹#›</a:t>
            </a:fld>
            <a:endParaRPr lang="en-US"/>
          </a:p>
        </p:txBody>
      </p:sp>
    </p:spTree>
    <p:extLst>
      <p:ext uri="{BB962C8B-B14F-4D97-AF65-F5344CB8AC3E}">
        <p14:creationId xmlns:p14="http://schemas.microsoft.com/office/powerpoint/2010/main" val="4013577659"/>
      </p:ext>
    </p:extLst>
  </p:cSld>
  <p:clrMapOvr>
    <a:masterClrMapping/>
  </p:clrMapOvr>
  <p:transition xmlns:p14="http://schemas.microsoft.com/office/powerpoint/2010/mai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B728D6-4124-1C4A-968F-37FF22B8BA57}" type="slidenum">
              <a:rPr lang="en-US"/>
              <a:pPr>
                <a:defRPr/>
              </a:pPr>
              <a:t>‹#›</a:t>
            </a:fld>
            <a:endParaRPr lang="en-US"/>
          </a:p>
        </p:txBody>
      </p:sp>
    </p:spTree>
    <p:extLst>
      <p:ext uri="{BB962C8B-B14F-4D97-AF65-F5344CB8AC3E}">
        <p14:creationId xmlns:p14="http://schemas.microsoft.com/office/powerpoint/2010/main" val="2104602290"/>
      </p:ext>
    </p:extLst>
  </p:cSld>
  <p:clrMapOvr>
    <a:masterClrMapping/>
  </p:clrMapOvr>
  <p:transition xmlns:p14="http://schemas.microsoft.com/office/powerpoint/2010/mai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9F229C-E57A-0049-8F6A-10AD56CCDFB6}" type="slidenum">
              <a:rPr lang="en-US"/>
              <a:pPr>
                <a:defRPr/>
              </a:pPr>
              <a:t>‹#›</a:t>
            </a:fld>
            <a:endParaRPr lang="en-US"/>
          </a:p>
        </p:txBody>
      </p:sp>
    </p:spTree>
    <p:extLst>
      <p:ext uri="{BB962C8B-B14F-4D97-AF65-F5344CB8AC3E}">
        <p14:creationId xmlns:p14="http://schemas.microsoft.com/office/powerpoint/2010/main" val="2202934007"/>
      </p:ext>
    </p:extLst>
  </p:cSld>
  <p:clrMapOvr>
    <a:masterClrMapping/>
  </p:clrMapOvr>
  <p:transition xmlns:p14="http://schemas.microsoft.com/office/powerpoint/2010/mai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E7842B-2DD0-B949-BDA7-3E12869A9349}" type="slidenum">
              <a:rPr lang="en-US"/>
              <a:pPr>
                <a:defRPr/>
              </a:pPr>
              <a:t>‹#›</a:t>
            </a:fld>
            <a:endParaRPr lang="en-US"/>
          </a:p>
        </p:txBody>
      </p:sp>
    </p:spTree>
    <p:extLst>
      <p:ext uri="{BB962C8B-B14F-4D97-AF65-F5344CB8AC3E}">
        <p14:creationId xmlns:p14="http://schemas.microsoft.com/office/powerpoint/2010/main" val="2778801403"/>
      </p:ext>
    </p:extLst>
  </p:cSld>
  <p:clrMapOvr>
    <a:masterClrMapping/>
  </p:clrMapOvr>
  <p:transition xmlns:p14="http://schemas.microsoft.com/office/powerpoint/2010/main" advTm="8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i="0">
                <a:ea typeface="+mn-ea"/>
                <a:cs typeface="+mn-cs"/>
              </a:defRPr>
            </a:lvl1pPr>
          </a:lstStyle>
          <a:p>
            <a:pPr>
              <a:defRPr/>
            </a:pPr>
            <a:endParaRPr lang="en-US"/>
          </a:p>
        </p:txBody>
      </p:sp>
      <p:sp>
        <p:nvSpPr>
          <p:cNvPr id="214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i="0">
                <a:ea typeface="+mn-ea"/>
                <a:cs typeface="+mn-cs"/>
              </a:defRPr>
            </a:lvl1pPr>
          </a:lstStyle>
          <a:p>
            <a:pPr>
              <a:defRPr/>
            </a:pPr>
            <a:endParaRPr lang="en-US"/>
          </a:p>
        </p:txBody>
      </p:sp>
      <p:sp>
        <p:nvSpPr>
          <p:cNvPr id="214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i="0">
                <a:ea typeface="+mn-ea"/>
                <a:cs typeface="+mn-cs"/>
              </a:defRPr>
            </a:lvl1pPr>
          </a:lstStyle>
          <a:p>
            <a:pPr>
              <a:defRPr/>
            </a:pPr>
            <a:fld id="{3B09A60C-AB12-E543-BB8E-A958F59C5AF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xmlns:p14="http://schemas.microsoft.com/office/powerpoint/2010/main" advTm="8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5.xml.rels><?xml version="1.0" encoding="UTF-8" standalone="yes"?>
<Relationships xmlns="http://schemas.openxmlformats.org/package/2006/relationships"><Relationship Id="rId3" Type="http://schemas.openxmlformats.org/officeDocument/2006/relationships/hyperlink" Target="http://www.watkinstrack.org" TargetMode="External"/><Relationship Id="rId4" Type="http://schemas.openxmlformats.org/officeDocument/2006/relationships/hyperlink" Target="http://www.nfhs.org" TargetMode="External"/><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9.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1981200"/>
            <a:ext cx="7239000" cy="2286000"/>
          </a:xfrm>
        </p:spPr>
        <p:txBody>
          <a:bodyPr/>
          <a:lstStyle/>
          <a:p>
            <a:pPr eaLnBrk="1" hangingPunct="1">
              <a:defRPr/>
            </a:pPr>
            <a:r>
              <a:rPr lang="en-US" smtClean="0"/>
              <a:t>Officiating the Pole Vault</a:t>
            </a:r>
          </a:p>
        </p:txBody>
      </p:sp>
      <p:sp>
        <p:nvSpPr>
          <p:cNvPr id="2051" name="Rectangle 3"/>
          <p:cNvSpPr>
            <a:spLocks noGrp="1" noChangeArrowheads="1"/>
          </p:cNvSpPr>
          <p:nvPr>
            <p:ph type="subTitle" idx="1"/>
          </p:nvPr>
        </p:nvSpPr>
        <p:spPr>
          <a:xfrm>
            <a:off x="1371600" y="3886200"/>
            <a:ext cx="6934200" cy="1905000"/>
          </a:xfrm>
        </p:spPr>
        <p:txBody>
          <a:bodyPr/>
          <a:lstStyle/>
          <a:p>
            <a:pPr eaLnBrk="1" hangingPunct="1">
              <a:defRPr/>
            </a:pPr>
            <a:r>
              <a:rPr lang="en-US" dirty="0" smtClean="0"/>
              <a:t>By Marty Dahlman</a:t>
            </a:r>
          </a:p>
          <a:p>
            <a:pPr eaLnBrk="1" hangingPunct="1">
              <a:defRPr/>
            </a:pPr>
            <a:r>
              <a:rPr lang="en-US" sz="1800" dirty="0" smtClean="0"/>
              <a:t>Track Coach, Watkins Memorial High School</a:t>
            </a:r>
          </a:p>
          <a:p>
            <a:pPr eaLnBrk="1" hangingPunct="1">
              <a:defRPr/>
            </a:pPr>
            <a:r>
              <a:rPr lang="en-US" sz="1800" dirty="0"/>
              <a:t>Pole Vault Safety, Ohio Track Coaches </a:t>
            </a:r>
            <a:r>
              <a:rPr lang="en-US" sz="1800" dirty="0" smtClean="0"/>
              <a:t>Association</a:t>
            </a:r>
          </a:p>
          <a:p>
            <a:pPr eaLnBrk="1" hangingPunct="1">
              <a:defRPr/>
            </a:pPr>
            <a:r>
              <a:rPr lang="en-US" sz="1800" dirty="0" smtClean="0"/>
              <a:t>Pole Vault Sub-Committee Member - ASTM</a:t>
            </a:r>
          </a:p>
          <a:p>
            <a:pPr eaLnBrk="1" hangingPunct="1">
              <a:defRPr/>
            </a:pPr>
            <a:r>
              <a:rPr lang="en-US" sz="1800" dirty="0" smtClean="0"/>
              <a:t>Certified Track Official - 1978 – 2003</a:t>
            </a:r>
          </a:p>
          <a:p>
            <a:pPr eaLnBrk="1" hangingPunct="1">
              <a:defRPr/>
            </a:pPr>
            <a:endParaRPr lang="en-US" sz="1800" dirty="0" smtClean="0"/>
          </a:p>
          <a:p>
            <a:pPr eaLnBrk="1" hangingPunct="1">
              <a:defRPr/>
            </a:pPr>
            <a:r>
              <a:rPr lang="en-US" sz="1800" dirty="0" smtClean="0"/>
              <a:t>Updated – Winter 2015</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kumimoji="1" lang="en-US" smtClean="0"/>
              <a:t>Good Pit - Bad Asphalt</a:t>
            </a:r>
            <a:br>
              <a:rPr kumimoji="1" lang="en-US" smtClean="0"/>
            </a:br>
            <a:r>
              <a:rPr kumimoji="1" lang="en-US" smtClean="0"/>
              <a:t>Hard surfaces must be padded </a:t>
            </a:r>
          </a:p>
        </p:txBody>
      </p:sp>
      <p:pic>
        <p:nvPicPr>
          <p:cNvPr id="32770" name="Picture 4" descr="Uncovered Asph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09800"/>
            <a:ext cx="64008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28600" y="0"/>
            <a:ext cx="8001000" cy="914400"/>
          </a:xfrm>
        </p:spPr>
        <p:txBody>
          <a:bodyPr/>
          <a:lstStyle/>
          <a:p>
            <a:pPr eaLnBrk="1" hangingPunct="1">
              <a:defRPr/>
            </a:pPr>
            <a:r>
              <a:rPr kumimoji="1" lang="en-US" smtClean="0"/>
              <a:t>Breaking Ties</a:t>
            </a:r>
          </a:p>
        </p:txBody>
      </p:sp>
      <p:sp>
        <p:nvSpPr>
          <p:cNvPr id="142339" name="Rectangle 3"/>
          <p:cNvSpPr>
            <a:spLocks noGrp="1" noChangeArrowheads="1"/>
          </p:cNvSpPr>
          <p:nvPr>
            <p:ph type="body" idx="1"/>
          </p:nvPr>
        </p:nvSpPr>
        <p:spPr>
          <a:xfrm>
            <a:off x="228600" y="914400"/>
            <a:ext cx="8001000" cy="3810000"/>
          </a:xfrm>
        </p:spPr>
        <p:txBody>
          <a:bodyPr/>
          <a:lstStyle/>
          <a:p>
            <a:pPr eaLnBrk="1" hangingPunct="1">
              <a:lnSpc>
                <a:spcPct val="90000"/>
              </a:lnSpc>
              <a:buFontTx/>
              <a:buNone/>
              <a:defRPr/>
            </a:pPr>
            <a:r>
              <a:rPr kumimoji="1" lang="en-US" sz="2800" smtClean="0"/>
              <a:t>Name	13-0	13-6	14-0	14-6</a:t>
            </a:r>
          </a:p>
          <a:p>
            <a:pPr eaLnBrk="1" hangingPunct="1">
              <a:lnSpc>
                <a:spcPct val="90000"/>
              </a:lnSpc>
              <a:buFontTx/>
              <a:buNone/>
              <a:defRPr/>
            </a:pPr>
            <a:r>
              <a:rPr kumimoji="1" lang="en-US" sz="2800" smtClean="0"/>
              <a:t>Walton   	O	XO	XXO	XXX</a:t>
            </a:r>
          </a:p>
          <a:p>
            <a:pPr eaLnBrk="1" hangingPunct="1">
              <a:lnSpc>
                <a:spcPct val="90000"/>
              </a:lnSpc>
              <a:buFontTx/>
              <a:buNone/>
              <a:defRPr/>
            </a:pPr>
            <a:r>
              <a:rPr kumimoji="1" lang="en-US" sz="2800" smtClean="0"/>
              <a:t>Hill          	XO	O	XO	XXX</a:t>
            </a:r>
          </a:p>
          <a:p>
            <a:pPr eaLnBrk="1" hangingPunct="1">
              <a:lnSpc>
                <a:spcPct val="90000"/>
              </a:lnSpc>
              <a:buFontTx/>
              <a:buNone/>
              <a:defRPr/>
            </a:pPr>
            <a:r>
              <a:rPr kumimoji="1" lang="en-US" sz="2800" smtClean="0"/>
              <a:t>Haden     	XXO	XO	XO	XXX</a:t>
            </a:r>
          </a:p>
          <a:p>
            <a:pPr eaLnBrk="1" hangingPunct="1">
              <a:lnSpc>
                <a:spcPct val="90000"/>
              </a:lnSpc>
              <a:buFontTx/>
              <a:buNone/>
              <a:defRPr/>
            </a:pPr>
            <a:r>
              <a:rPr kumimoji="1" lang="en-US" sz="2800" smtClean="0"/>
              <a:t>Ratliff      	O	O	XXO	XXX</a:t>
            </a:r>
          </a:p>
          <a:p>
            <a:pPr eaLnBrk="1" hangingPunct="1">
              <a:lnSpc>
                <a:spcPct val="90000"/>
              </a:lnSpc>
              <a:buFontTx/>
              <a:buNone/>
              <a:defRPr/>
            </a:pPr>
            <a:endParaRPr kumimoji="1" lang="en-US" sz="2000" smtClean="0"/>
          </a:p>
          <a:p>
            <a:pPr eaLnBrk="1" hangingPunct="1">
              <a:lnSpc>
                <a:spcPct val="90000"/>
              </a:lnSpc>
              <a:buFontTx/>
              <a:buNone/>
              <a:defRPr/>
            </a:pPr>
            <a:r>
              <a:rPr kumimoji="1" lang="en-US" sz="2000" smtClean="0"/>
              <a:t>Breaking the ties</a:t>
            </a:r>
          </a:p>
          <a:p>
            <a:pPr eaLnBrk="1" hangingPunct="1">
              <a:lnSpc>
                <a:spcPct val="90000"/>
              </a:lnSpc>
              <a:buFontTx/>
              <a:buNone/>
              <a:defRPr/>
            </a:pPr>
            <a:r>
              <a:rPr kumimoji="1" lang="en-US" sz="2000" smtClean="0"/>
              <a:t>Hill and Haden beat Walton and Ratliff on misses at last cleared height</a:t>
            </a:r>
          </a:p>
          <a:p>
            <a:pPr eaLnBrk="1" hangingPunct="1">
              <a:lnSpc>
                <a:spcPct val="90000"/>
              </a:lnSpc>
              <a:buFontTx/>
              <a:buNone/>
              <a:defRPr/>
            </a:pPr>
            <a:r>
              <a:rPr kumimoji="1" lang="en-US" sz="2000" smtClean="0"/>
              <a:t>Hill has two total misses, Haden has four</a:t>
            </a:r>
          </a:p>
          <a:p>
            <a:pPr eaLnBrk="1" hangingPunct="1">
              <a:lnSpc>
                <a:spcPct val="90000"/>
              </a:lnSpc>
              <a:buFontTx/>
              <a:buNone/>
              <a:defRPr/>
            </a:pPr>
            <a:r>
              <a:rPr kumimoji="1" lang="en-US" sz="2000" smtClean="0"/>
              <a:t>Hill wins, Haden second</a:t>
            </a:r>
          </a:p>
          <a:p>
            <a:pPr eaLnBrk="1" hangingPunct="1">
              <a:lnSpc>
                <a:spcPct val="90000"/>
              </a:lnSpc>
              <a:buFontTx/>
              <a:buNone/>
              <a:defRPr/>
            </a:pPr>
            <a:r>
              <a:rPr kumimoji="1" lang="en-US" sz="2000" smtClean="0"/>
              <a:t>Walton has three total misses, Ratliff two,</a:t>
            </a:r>
          </a:p>
          <a:p>
            <a:pPr eaLnBrk="1" hangingPunct="1">
              <a:lnSpc>
                <a:spcPct val="90000"/>
              </a:lnSpc>
              <a:buFontTx/>
              <a:buNone/>
              <a:defRPr/>
            </a:pPr>
            <a:r>
              <a:rPr kumimoji="1" lang="en-US" sz="2000" smtClean="0"/>
              <a:t>Ratliff is third, Walton is fourth</a:t>
            </a:r>
            <a:endParaRPr kumimoji="1" lang="en-US" sz="2800" smtClean="0"/>
          </a:p>
          <a:p>
            <a:pPr eaLnBrk="1" hangingPunct="1">
              <a:lnSpc>
                <a:spcPct val="90000"/>
              </a:lnSpc>
              <a:buFontTx/>
              <a:buNone/>
              <a:defRPr/>
            </a:pPr>
            <a:r>
              <a:rPr kumimoji="1" lang="en-US" sz="2800" smtClean="0"/>
              <a:t>	 </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1" lang="en-US" smtClean="0"/>
              <a:t>Vaulting Off for First</a:t>
            </a:r>
          </a:p>
        </p:txBody>
      </p:sp>
      <p:sp>
        <p:nvSpPr>
          <p:cNvPr id="143363" name="Rectangle 3"/>
          <p:cNvSpPr>
            <a:spLocks noGrp="1" noChangeArrowheads="1"/>
          </p:cNvSpPr>
          <p:nvPr>
            <p:ph type="body" idx="1"/>
          </p:nvPr>
        </p:nvSpPr>
        <p:spPr>
          <a:xfrm>
            <a:off x="0" y="1981200"/>
            <a:ext cx="8572500" cy="3810000"/>
          </a:xfrm>
        </p:spPr>
        <p:txBody>
          <a:bodyPr/>
          <a:lstStyle/>
          <a:p>
            <a:pPr eaLnBrk="1" hangingPunct="1">
              <a:defRPr/>
            </a:pPr>
            <a:r>
              <a:rPr kumimoji="1" lang="en-US" sz="2400" smtClean="0"/>
              <a:t>Name	14-0	14-4	14-8	15-0	15-0	14-9	14-6</a:t>
            </a:r>
          </a:p>
          <a:p>
            <a:pPr eaLnBrk="1" hangingPunct="1">
              <a:defRPr/>
            </a:pPr>
            <a:r>
              <a:rPr kumimoji="1" lang="en-US" sz="2400" smtClean="0"/>
              <a:t>Burns	O	XO	O	XXX	X	X	X</a:t>
            </a:r>
          </a:p>
          <a:p>
            <a:pPr eaLnBrk="1" hangingPunct="1">
              <a:defRPr/>
            </a:pPr>
            <a:r>
              <a:rPr kumimoji="1" lang="en-US" sz="2400" smtClean="0"/>
              <a:t>Chia	XO	O	O	XXX	X	X	O</a:t>
            </a:r>
          </a:p>
          <a:p>
            <a:pPr eaLnBrk="1" hangingPunct="1">
              <a:defRPr/>
            </a:pPr>
            <a:r>
              <a:rPr kumimoji="1" lang="en-US" sz="2400" smtClean="0"/>
              <a:t>Burns and Chia both cleared 14-8 on the first attempt.  Both had one total miss in the competition.  Vault off is by 3</a:t>
            </a:r>
            <a:r>
              <a:rPr kumimoji="1" lang="ja-JP" altLang="en-US" sz="2400" smtClean="0"/>
              <a:t>”</a:t>
            </a:r>
            <a:r>
              <a:rPr kumimoji="1" lang="en-US" sz="2400" smtClean="0"/>
              <a:t> increments, regardless of the increments going up.  Both missed an additional attempt at 15-0, and 14-9.  Chia cleared 14-6 to win the vault-off.</a:t>
            </a:r>
          </a:p>
          <a:p>
            <a:pPr eaLnBrk="1" hangingPunct="1">
              <a:defRPr/>
            </a:pPr>
            <a:r>
              <a:rPr kumimoji="1" lang="en-US" sz="2400" smtClean="0"/>
              <a:t>Winning Height - 14-8</a:t>
            </a: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defRPr/>
            </a:pPr>
            <a:r>
              <a:rPr kumimoji="1" lang="en-US" smtClean="0"/>
              <a:t>Vaulting Off for First</a:t>
            </a:r>
          </a:p>
        </p:txBody>
      </p:sp>
      <p:sp>
        <p:nvSpPr>
          <p:cNvPr id="144387" name="Rectangle 3"/>
          <p:cNvSpPr>
            <a:spLocks noGrp="1" noChangeArrowheads="1"/>
          </p:cNvSpPr>
          <p:nvPr>
            <p:ph type="body" idx="1"/>
          </p:nvPr>
        </p:nvSpPr>
        <p:spPr>
          <a:xfrm>
            <a:off x="0" y="1828800"/>
            <a:ext cx="8572500" cy="3962400"/>
          </a:xfrm>
        </p:spPr>
        <p:txBody>
          <a:bodyPr/>
          <a:lstStyle/>
          <a:p>
            <a:pPr eaLnBrk="1" hangingPunct="1">
              <a:lnSpc>
                <a:spcPct val="90000"/>
              </a:lnSpc>
              <a:defRPr/>
            </a:pPr>
            <a:r>
              <a:rPr kumimoji="1" lang="en-US" sz="2400" smtClean="0"/>
              <a:t>Name	14-0	14-4	14-8	15-0	15-0	15-3	15-0</a:t>
            </a:r>
          </a:p>
          <a:p>
            <a:pPr eaLnBrk="1" hangingPunct="1">
              <a:lnSpc>
                <a:spcPct val="90000"/>
              </a:lnSpc>
              <a:defRPr/>
            </a:pPr>
            <a:r>
              <a:rPr kumimoji="1" lang="en-US" sz="2400" smtClean="0"/>
              <a:t>Burns	O	XO	O	XXX	O	X	X</a:t>
            </a:r>
          </a:p>
          <a:p>
            <a:pPr eaLnBrk="1" hangingPunct="1">
              <a:lnSpc>
                <a:spcPct val="90000"/>
              </a:lnSpc>
              <a:defRPr/>
            </a:pPr>
            <a:r>
              <a:rPr kumimoji="1" lang="en-US" sz="2400" smtClean="0"/>
              <a:t>Chia	XO	O	O	XXX	O	X	O</a:t>
            </a:r>
          </a:p>
          <a:p>
            <a:pPr eaLnBrk="1" hangingPunct="1">
              <a:lnSpc>
                <a:spcPct val="90000"/>
              </a:lnSpc>
              <a:defRPr/>
            </a:pPr>
            <a:endParaRPr kumimoji="1" lang="en-US" sz="2800" smtClean="0"/>
          </a:p>
          <a:p>
            <a:pPr eaLnBrk="1" hangingPunct="1">
              <a:lnSpc>
                <a:spcPct val="90000"/>
              </a:lnSpc>
              <a:defRPr/>
            </a:pPr>
            <a:r>
              <a:rPr kumimoji="1" lang="en-US" sz="2800" smtClean="0"/>
              <a:t>Burns and Chia both cleared 14-8 on the first attempt and had one miss on the competition.  Both cleared 15 on the 4th attempts (first attempts in the vault off). Both missed at 15-3, so the bar goes back to 15-0, where Chia cleared to win.  Winning height - 15-0.</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533400" y="0"/>
            <a:ext cx="7772400" cy="1143000"/>
          </a:xfrm>
        </p:spPr>
        <p:txBody>
          <a:bodyPr/>
          <a:lstStyle/>
          <a:p>
            <a:pPr eaLnBrk="1" hangingPunct="1">
              <a:defRPr/>
            </a:pPr>
            <a:r>
              <a:rPr lang="en-US" dirty="0" smtClean="0"/>
              <a:t>Who is the Event Winner?</a:t>
            </a:r>
          </a:p>
        </p:txBody>
      </p:sp>
      <p:sp>
        <p:nvSpPr>
          <p:cNvPr id="258051" name="Rectangle 3"/>
          <p:cNvSpPr>
            <a:spLocks noGrp="1" noChangeArrowheads="1"/>
          </p:cNvSpPr>
          <p:nvPr>
            <p:ph type="body" idx="1"/>
          </p:nvPr>
        </p:nvSpPr>
        <p:spPr>
          <a:xfrm>
            <a:off x="685800" y="1066800"/>
            <a:ext cx="8001000" cy="5791200"/>
          </a:xfrm>
        </p:spPr>
        <p:txBody>
          <a:bodyPr/>
          <a:lstStyle/>
          <a:p>
            <a:pPr eaLnBrk="1" hangingPunct="1">
              <a:lnSpc>
                <a:spcPct val="90000"/>
              </a:lnSpc>
              <a:defRPr/>
            </a:pPr>
            <a:r>
              <a:rPr lang="en-US" sz="2800" dirty="0" smtClean="0"/>
              <a:t>As always - the winning vaulter is allowed to select at what height he/she will attempt.  The Rule Change clarifies that the last vaulter MUST BE THE EVENT WINNER.</a:t>
            </a:r>
          </a:p>
          <a:p>
            <a:pPr eaLnBrk="1" hangingPunct="1">
              <a:lnSpc>
                <a:spcPct val="90000"/>
              </a:lnSpc>
              <a:defRPr/>
            </a:pPr>
            <a:r>
              <a:rPr lang="en-US" sz="2800" dirty="0" smtClean="0"/>
              <a:t>Example - </a:t>
            </a:r>
          </a:p>
          <a:p>
            <a:pPr eaLnBrk="1" hangingPunct="1">
              <a:lnSpc>
                <a:spcPct val="90000"/>
              </a:lnSpc>
              <a:defRPr/>
            </a:pPr>
            <a:r>
              <a:rPr lang="en-US" sz="2800" dirty="0" smtClean="0"/>
              <a:t> 	    10       10-6     11-0   11-3    11-6</a:t>
            </a:r>
          </a:p>
          <a:p>
            <a:pPr eaLnBrk="1" hangingPunct="1">
              <a:lnSpc>
                <a:spcPct val="90000"/>
              </a:lnSpc>
              <a:defRPr/>
            </a:pPr>
            <a:r>
              <a:rPr lang="en-US" sz="2800" dirty="0" smtClean="0"/>
              <a:t>Sue     0        X0       X0      P</a:t>
            </a:r>
          </a:p>
          <a:p>
            <a:pPr eaLnBrk="1" hangingPunct="1">
              <a:lnSpc>
                <a:spcPct val="90000"/>
              </a:lnSpc>
              <a:defRPr/>
            </a:pPr>
            <a:r>
              <a:rPr lang="en-US" sz="2800" dirty="0" smtClean="0"/>
              <a:t>Ann     0	        0        X0     XXX</a:t>
            </a:r>
          </a:p>
          <a:p>
            <a:pPr eaLnBrk="1" hangingPunct="1">
              <a:lnSpc>
                <a:spcPct val="90000"/>
              </a:lnSpc>
              <a:buFontTx/>
              <a:buNone/>
              <a:defRPr/>
            </a:pPr>
            <a:endParaRPr lang="en-US" sz="2800" dirty="0" smtClean="0"/>
          </a:p>
          <a:p>
            <a:pPr eaLnBrk="1" hangingPunct="1">
              <a:lnSpc>
                <a:spcPct val="90000"/>
              </a:lnSpc>
              <a:buFontTx/>
              <a:buNone/>
              <a:defRPr/>
            </a:pPr>
            <a:r>
              <a:rPr lang="en-US" sz="2800" dirty="0" smtClean="0"/>
              <a:t>While Sue is the last  vaulter remaining - she must vault the next increment as selected by the games committee - as she is NOT the event winner (if she fails to clear)</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smtClean="0"/>
              <a:t>Who is the Event Winner?</a:t>
            </a:r>
          </a:p>
        </p:txBody>
      </p:sp>
      <p:sp>
        <p:nvSpPr>
          <p:cNvPr id="259075" name="Rectangle 3"/>
          <p:cNvSpPr>
            <a:spLocks noGrp="1" noChangeArrowheads="1"/>
          </p:cNvSpPr>
          <p:nvPr>
            <p:ph type="body" idx="1"/>
          </p:nvPr>
        </p:nvSpPr>
        <p:spPr/>
        <p:txBody>
          <a:bodyPr/>
          <a:lstStyle/>
          <a:p>
            <a:pPr eaLnBrk="1" hangingPunct="1">
              <a:lnSpc>
                <a:spcPct val="90000"/>
              </a:lnSpc>
              <a:defRPr/>
            </a:pPr>
            <a:r>
              <a:rPr lang="en-US" smtClean="0"/>
              <a:t>Example - </a:t>
            </a:r>
          </a:p>
          <a:p>
            <a:pPr eaLnBrk="1" hangingPunct="1">
              <a:lnSpc>
                <a:spcPct val="90000"/>
              </a:lnSpc>
              <a:defRPr/>
            </a:pPr>
            <a:r>
              <a:rPr lang="en-US" smtClean="0"/>
              <a:t> 	    10       10-6     11-0   11-3    11-6</a:t>
            </a:r>
          </a:p>
          <a:p>
            <a:pPr eaLnBrk="1" hangingPunct="1">
              <a:lnSpc>
                <a:spcPct val="90000"/>
              </a:lnSpc>
              <a:defRPr/>
            </a:pPr>
            <a:r>
              <a:rPr lang="en-US" smtClean="0"/>
              <a:t>Sue     0        X0       X0      P         O</a:t>
            </a:r>
          </a:p>
          <a:p>
            <a:pPr eaLnBrk="1" hangingPunct="1">
              <a:lnSpc>
                <a:spcPct val="90000"/>
              </a:lnSpc>
              <a:defRPr/>
            </a:pPr>
            <a:r>
              <a:rPr lang="en-US" smtClean="0"/>
              <a:t>Ann     0        X0       0        XXX</a:t>
            </a:r>
          </a:p>
          <a:p>
            <a:pPr eaLnBrk="1" hangingPunct="1">
              <a:lnSpc>
                <a:spcPct val="90000"/>
              </a:lnSpc>
              <a:defRPr/>
            </a:pPr>
            <a:endParaRPr lang="en-US" smtClean="0"/>
          </a:p>
          <a:p>
            <a:pPr eaLnBrk="1" hangingPunct="1">
              <a:lnSpc>
                <a:spcPct val="90000"/>
              </a:lnSpc>
              <a:defRPr/>
            </a:pPr>
            <a:r>
              <a:rPr lang="en-US" smtClean="0"/>
              <a:t>At this point Sue IS the winner - and can set the bar at any height over 11-6 for her next attempt</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kumimoji="1" lang="en-US" smtClean="0"/>
              <a:t>Questions and Information</a:t>
            </a:r>
          </a:p>
        </p:txBody>
      </p:sp>
      <p:sp>
        <p:nvSpPr>
          <p:cNvPr id="153603" name="Rectangle 3"/>
          <p:cNvSpPr>
            <a:spLocks noGrp="1" noChangeArrowheads="1"/>
          </p:cNvSpPr>
          <p:nvPr>
            <p:ph type="body" idx="1"/>
          </p:nvPr>
        </p:nvSpPr>
        <p:spPr>
          <a:xfrm>
            <a:off x="685800" y="2125663"/>
            <a:ext cx="7772400" cy="3898900"/>
          </a:xfrm>
        </p:spPr>
        <p:txBody>
          <a:bodyPr/>
          <a:lstStyle/>
          <a:p>
            <a:pPr eaLnBrk="1" hangingPunct="1">
              <a:buFontTx/>
              <a:buNone/>
              <a:defRPr/>
            </a:pPr>
            <a:endParaRPr kumimoji="1" lang="en-US" dirty="0" smtClean="0"/>
          </a:p>
          <a:p>
            <a:pPr eaLnBrk="1" hangingPunct="1">
              <a:defRPr/>
            </a:pPr>
            <a:r>
              <a:rPr kumimoji="1" lang="en-US" dirty="0" smtClean="0"/>
              <a:t>Pole Vault Information is available at:</a:t>
            </a:r>
          </a:p>
          <a:p>
            <a:pPr lvl="1" eaLnBrk="1" hangingPunct="1">
              <a:buFontTx/>
              <a:buNone/>
              <a:defRPr/>
            </a:pPr>
            <a:r>
              <a:rPr kumimoji="1" lang="en-US" dirty="0" smtClean="0">
                <a:hlinkClick r:id="rId3"/>
              </a:rPr>
              <a:t>www.watkinstrack.org</a:t>
            </a:r>
            <a:endParaRPr kumimoji="1" lang="en-US" dirty="0" smtClean="0"/>
          </a:p>
          <a:p>
            <a:pPr lvl="1" eaLnBrk="1" hangingPunct="1">
              <a:buFontTx/>
              <a:buNone/>
              <a:defRPr/>
            </a:pPr>
            <a:r>
              <a:rPr kumimoji="1" lang="en-US" u="sng" dirty="0" smtClean="0">
                <a:solidFill>
                  <a:schemeClr val="hlink"/>
                </a:solidFill>
                <a:hlinkClick r:id="rId4"/>
              </a:rPr>
              <a:t>www.nfhs.org</a:t>
            </a:r>
            <a:endParaRPr kumimoji="1" lang="en-US" u="sng" dirty="0" smtClean="0">
              <a:solidFill>
                <a:schemeClr val="hlink"/>
              </a:solidFill>
            </a:endParaRPr>
          </a:p>
          <a:p>
            <a:pPr lvl="1" eaLnBrk="1" hangingPunct="1">
              <a:buFontTx/>
              <a:buNone/>
              <a:defRPr/>
            </a:pPr>
            <a:endParaRPr kumimoji="1" lang="en-US" u="sng" dirty="0" smtClean="0"/>
          </a:p>
          <a:p>
            <a:pPr lvl="1" eaLnBrk="1" hangingPunct="1">
              <a:buFontTx/>
              <a:buNone/>
              <a:defRPr/>
            </a:pPr>
            <a:r>
              <a:rPr kumimoji="1" lang="en-US" u="sng" dirty="0" smtClean="0"/>
              <a:t>Questions - email – </a:t>
            </a:r>
            <a:r>
              <a:rPr kumimoji="1" lang="en-US" u="sng" dirty="0" err="1" smtClean="0"/>
              <a:t>mdahlman@watkinstrack.org</a:t>
            </a:r>
            <a:endParaRPr kumimoji="1" lang="en-US" u="sng" dirty="0" smtClean="0"/>
          </a:p>
        </p:txBody>
      </p:sp>
    </p:spTree>
  </p:cSld>
  <p:clrMapOvr>
    <a:masterClrMapping/>
  </p:clrMapOvr>
  <p:transition xmlns:p14="http://schemas.microsoft.com/office/powerpoint/2010/main" advTm="8000">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kumimoji="1" lang="en-US" smtClean="0"/>
              <a:t>Questions and Information</a:t>
            </a:r>
          </a:p>
        </p:txBody>
      </p:sp>
      <p:sp>
        <p:nvSpPr>
          <p:cNvPr id="154627" name="Rectangle 3"/>
          <p:cNvSpPr>
            <a:spLocks noGrp="1" noChangeArrowheads="1"/>
          </p:cNvSpPr>
          <p:nvPr>
            <p:ph type="body" idx="1"/>
          </p:nvPr>
        </p:nvSpPr>
        <p:spPr>
          <a:xfrm>
            <a:off x="685800" y="2125663"/>
            <a:ext cx="7772400" cy="3898900"/>
          </a:xfrm>
        </p:spPr>
        <p:txBody>
          <a:bodyPr/>
          <a:lstStyle/>
          <a:p>
            <a:pPr eaLnBrk="1" hangingPunct="1">
              <a:defRPr/>
            </a:pPr>
            <a:r>
              <a:rPr kumimoji="1" lang="en-US" sz="2800" dirty="0" smtClean="0"/>
              <a:t>Special Thanks to:</a:t>
            </a:r>
          </a:p>
          <a:p>
            <a:pPr eaLnBrk="1" hangingPunct="1">
              <a:defRPr/>
            </a:pPr>
            <a:r>
              <a:rPr kumimoji="1" lang="en-US" sz="2800" dirty="0" smtClean="0"/>
              <a:t>Ohio Track Coaches Association </a:t>
            </a:r>
          </a:p>
          <a:p>
            <a:pPr eaLnBrk="1" hangingPunct="1">
              <a:defRPr/>
            </a:pPr>
            <a:r>
              <a:rPr kumimoji="1" lang="en-US" sz="2400" dirty="0" smtClean="0"/>
              <a:t>Rob Wahl -  PV Safety Chairman, Pennsylvania</a:t>
            </a:r>
          </a:p>
          <a:p>
            <a:pPr eaLnBrk="1" hangingPunct="1">
              <a:defRPr/>
            </a:pPr>
            <a:r>
              <a:rPr kumimoji="1" lang="en-US" sz="2400" dirty="0" smtClean="0"/>
              <a:t>Mark </a:t>
            </a:r>
            <a:r>
              <a:rPr kumimoji="1" lang="en-US" sz="2400" dirty="0" err="1" smtClean="0"/>
              <a:t>Hannay</a:t>
            </a:r>
            <a:r>
              <a:rPr kumimoji="1" lang="en-US" sz="2400" dirty="0" smtClean="0"/>
              <a:t> - Northeast Chairman, USATF PV Development Committee</a:t>
            </a:r>
          </a:p>
          <a:p>
            <a:pPr eaLnBrk="1" hangingPunct="1">
              <a:defRPr/>
            </a:pPr>
            <a:r>
              <a:rPr kumimoji="1" lang="en-US" sz="2400" dirty="0" smtClean="0"/>
              <a:t>Watkins </a:t>
            </a:r>
            <a:r>
              <a:rPr kumimoji="1" lang="en-US" sz="2400" dirty="0" err="1" smtClean="0"/>
              <a:t>Vaulters</a:t>
            </a:r>
            <a:r>
              <a:rPr kumimoji="1" lang="en-US" sz="2400" dirty="0" smtClean="0"/>
              <a:t> for having brought up and experienced almost every possible rule question in the past 35 years</a:t>
            </a:r>
          </a:p>
        </p:txBody>
      </p:sp>
    </p:spTree>
  </p:cSld>
  <p:clrMapOvr>
    <a:masterClrMapping/>
  </p:clrMapOvr>
  <p:transition xmlns:p14="http://schemas.microsoft.com/office/powerpoint/2010/main" advTm="8000">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42900" y="533400"/>
            <a:ext cx="3009900" cy="5791200"/>
          </a:xfrm>
        </p:spPr>
        <p:txBody>
          <a:bodyPr/>
          <a:lstStyle/>
          <a:p>
            <a:pPr eaLnBrk="1" hangingPunct="1">
              <a:buFontTx/>
              <a:buNone/>
              <a:defRPr/>
            </a:pPr>
            <a:r>
              <a:rPr kumimoji="1" lang="en-US" sz="2800" smtClean="0"/>
              <a:t>Pit is ILLEGAL</a:t>
            </a:r>
          </a:p>
          <a:p>
            <a:pPr eaLnBrk="1" hangingPunct="1">
              <a:buFontTx/>
              <a:buNone/>
              <a:defRPr/>
            </a:pPr>
            <a:r>
              <a:rPr kumimoji="1" lang="en-US" sz="2800" smtClean="0"/>
              <a:t>NOW</a:t>
            </a:r>
          </a:p>
          <a:p>
            <a:pPr eaLnBrk="1" hangingPunct="1">
              <a:buFontTx/>
              <a:buNone/>
              <a:defRPr/>
            </a:pPr>
            <a:r>
              <a:rPr kumimoji="1" lang="en-US" sz="2800" smtClean="0"/>
              <a:t>It Could be legal</a:t>
            </a:r>
          </a:p>
          <a:p>
            <a:pPr eaLnBrk="1" hangingPunct="1">
              <a:buFontTx/>
              <a:buNone/>
              <a:defRPr/>
            </a:pPr>
            <a:r>
              <a:rPr kumimoji="1" lang="en-US" sz="2800" smtClean="0"/>
              <a:t>WHEN  - </a:t>
            </a:r>
          </a:p>
          <a:p>
            <a:pPr eaLnBrk="1" hangingPunct="1">
              <a:buFontTx/>
              <a:buChar char="-"/>
              <a:defRPr/>
            </a:pPr>
            <a:r>
              <a:rPr kumimoji="1" lang="en-US" sz="2800" smtClean="0"/>
              <a:t>Exposed asphalt is  padded</a:t>
            </a:r>
          </a:p>
          <a:p>
            <a:pPr eaLnBrk="1" hangingPunct="1">
              <a:buFontTx/>
              <a:buChar char="-"/>
              <a:defRPr/>
            </a:pPr>
            <a:r>
              <a:rPr kumimoji="1" lang="en-US" sz="2800" smtClean="0"/>
              <a:t>Area around standards is   padded as well</a:t>
            </a:r>
          </a:p>
        </p:txBody>
      </p:sp>
      <p:pic>
        <p:nvPicPr>
          <p:cNvPr id="34818" name="Picture 4" descr="bad standard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90600"/>
            <a:ext cx="5219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kumimoji="1" lang="en-US" smtClean="0"/>
              <a:t>What</a:t>
            </a:r>
            <a:r>
              <a:rPr kumimoji="1" lang="ja-JP" altLang="en-US" smtClean="0"/>
              <a:t>’</a:t>
            </a:r>
            <a:r>
              <a:rPr kumimoji="1" lang="en-US" smtClean="0"/>
              <a:t>s hard and unyielding???</a:t>
            </a:r>
          </a:p>
        </p:txBody>
      </p:sp>
      <p:sp>
        <p:nvSpPr>
          <p:cNvPr id="34819"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800" smtClean="0"/>
              <a:t>Asphalt - Track Surface - Posts (fence)</a:t>
            </a:r>
          </a:p>
          <a:p>
            <a:pPr eaLnBrk="1" hangingPunct="1">
              <a:lnSpc>
                <a:spcPct val="90000"/>
              </a:lnSpc>
              <a:defRPr/>
            </a:pPr>
            <a:r>
              <a:rPr kumimoji="1" lang="en-US" sz="2800" smtClean="0"/>
              <a:t>How much should be padded? </a:t>
            </a:r>
          </a:p>
          <a:p>
            <a:pPr lvl="1" eaLnBrk="1" hangingPunct="1">
              <a:lnSpc>
                <a:spcPct val="90000"/>
              </a:lnSpc>
              <a:defRPr/>
            </a:pPr>
            <a:r>
              <a:rPr kumimoji="1" lang="en-US" sz="2400" smtClean="0"/>
              <a:t>At least 3</a:t>
            </a:r>
            <a:r>
              <a:rPr kumimoji="1" lang="ja-JP" altLang="en-US" sz="2400" smtClean="0"/>
              <a:t>’</a:t>
            </a:r>
            <a:r>
              <a:rPr kumimoji="1" lang="en-US" sz="2400" smtClean="0"/>
              <a:t> beyond the legal pit</a:t>
            </a:r>
          </a:p>
          <a:p>
            <a:pPr eaLnBrk="1" hangingPunct="1">
              <a:lnSpc>
                <a:spcPct val="90000"/>
              </a:lnSpc>
              <a:defRPr/>
            </a:pPr>
            <a:endParaRPr kumimoji="1" lang="en-US" sz="2800" smtClean="0"/>
          </a:p>
          <a:p>
            <a:pPr eaLnBrk="1" hangingPunct="1">
              <a:lnSpc>
                <a:spcPct val="90000"/>
              </a:lnSpc>
              <a:defRPr/>
            </a:pPr>
            <a:r>
              <a:rPr kumimoji="1" lang="en-US" sz="2800" smtClean="0"/>
              <a:t>What</a:t>
            </a:r>
            <a:r>
              <a:rPr kumimoji="1" lang="ja-JP" altLang="en-US" sz="2800" smtClean="0"/>
              <a:t>’</a:t>
            </a:r>
            <a:r>
              <a:rPr kumimoji="1" lang="en-US" sz="2800" smtClean="0"/>
              <a:t>s Not???</a:t>
            </a:r>
          </a:p>
          <a:p>
            <a:pPr lvl="1" eaLnBrk="1" hangingPunct="1">
              <a:lnSpc>
                <a:spcPct val="90000"/>
              </a:lnSpc>
              <a:defRPr/>
            </a:pPr>
            <a:r>
              <a:rPr kumimoji="1" lang="en-US" sz="2400" smtClean="0"/>
              <a:t>Grass - Pads </a:t>
            </a:r>
          </a:p>
          <a:p>
            <a:pPr lvl="1" eaLnBrk="1" hangingPunct="1">
              <a:lnSpc>
                <a:spcPct val="90000"/>
              </a:lnSpc>
              <a:defRPr/>
            </a:pPr>
            <a:r>
              <a:rPr kumimoji="1" lang="en-US" sz="2400" smtClean="0"/>
              <a:t>If a vaulter misses the pit - what does</a:t>
            </a:r>
          </a:p>
          <a:p>
            <a:pPr lvl="2" eaLnBrk="1" hangingPunct="1">
              <a:lnSpc>
                <a:spcPct val="90000"/>
              </a:lnSpc>
              <a:defRPr/>
            </a:pPr>
            <a:r>
              <a:rPr kumimoji="1" lang="en-US" sz="2000" smtClean="0"/>
              <a:t>He/she land on???????????????????</a:t>
            </a:r>
          </a:p>
          <a:p>
            <a:pPr lvl="2" eaLnBrk="1" hangingPunct="1">
              <a:lnSpc>
                <a:spcPct val="90000"/>
              </a:lnSpc>
              <a:buFontTx/>
              <a:buNone/>
              <a:defRPr/>
            </a:pPr>
            <a:endParaRPr kumimoji="1" lang="en-US" sz="2000" smtClean="0"/>
          </a:p>
          <a:p>
            <a:pPr lvl="2" eaLnBrk="1" hangingPunct="1">
              <a:lnSpc>
                <a:spcPct val="90000"/>
              </a:lnSpc>
              <a:defRPr/>
            </a:pPr>
            <a:endParaRPr kumimoji="1" lang="en-US" sz="20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571500" y="457200"/>
            <a:ext cx="4152900" cy="6248400"/>
          </a:xfrm>
        </p:spPr>
        <p:txBody>
          <a:bodyPr/>
          <a:lstStyle/>
          <a:p>
            <a:pPr eaLnBrk="1" hangingPunct="1">
              <a:buFontTx/>
              <a:buNone/>
              <a:defRPr/>
            </a:pPr>
            <a:r>
              <a:rPr kumimoji="1" lang="en-US" sz="2000" dirty="0" smtClean="0"/>
              <a:t>Both of these pits had OHSAA qualifying  competitions conducted on them.</a:t>
            </a:r>
          </a:p>
          <a:p>
            <a:pPr eaLnBrk="1" hangingPunct="1">
              <a:buFontTx/>
              <a:buNone/>
              <a:defRPr/>
            </a:pPr>
            <a:endParaRPr kumimoji="1" lang="en-US" sz="2000" dirty="0" smtClean="0"/>
          </a:p>
          <a:p>
            <a:pPr eaLnBrk="1" hangingPunct="1">
              <a:buFontTx/>
              <a:buNone/>
              <a:defRPr/>
            </a:pPr>
            <a:r>
              <a:rPr kumimoji="1" lang="en-US" sz="2000" dirty="0" smtClean="0"/>
              <a:t>The top pit has exposed asphalt that needed to be covered (and </a:t>
            </a:r>
            <a:r>
              <a:rPr kumimoji="1" lang="en-US" sz="2000" dirty="0" err="1" smtClean="0"/>
              <a:t>wasn</a:t>
            </a:r>
            <a:r>
              <a:rPr kumimoji="1" lang="ja-JP" altLang="en-US" sz="2000" dirty="0" smtClean="0"/>
              <a:t>’</a:t>
            </a:r>
            <a:r>
              <a:rPr kumimoji="1" lang="en-US" sz="2000" dirty="0" smtClean="0"/>
              <a:t>t).  </a:t>
            </a:r>
          </a:p>
          <a:p>
            <a:pPr eaLnBrk="1" hangingPunct="1">
              <a:buFontTx/>
              <a:buNone/>
              <a:defRPr/>
            </a:pPr>
            <a:endParaRPr kumimoji="1" lang="en-US" sz="2000" dirty="0" smtClean="0"/>
          </a:p>
          <a:p>
            <a:pPr eaLnBrk="1" hangingPunct="1">
              <a:buFontTx/>
              <a:buNone/>
              <a:defRPr/>
            </a:pPr>
            <a:r>
              <a:rPr kumimoji="1" lang="en-US" sz="2000" dirty="0" smtClean="0"/>
              <a:t>The lower pit is set up on concrete blocks and boards.  The boards stick out from beneath the pits - and an athlete DID hit them and was unable to continue in the event.</a:t>
            </a:r>
          </a:p>
        </p:txBody>
      </p:sp>
      <p:pic>
        <p:nvPicPr>
          <p:cNvPr id="38914" name="Picture 4" descr="Regional PV Pics"/>
          <p:cNvPicPr>
            <a:picLocks noChangeAspect="1" noChangeArrowheads="1"/>
          </p:cNvPicPr>
          <p:nvPr/>
        </p:nvPicPr>
        <p:blipFill>
          <a:blip r:embed="rId3">
            <a:extLst>
              <a:ext uri="{28A0092B-C50C-407E-A947-70E740481C1C}">
                <a14:useLocalDpi xmlns:a14="http://schemas.microsoft.com/office/drawing/2010/main" val="0"/>
              </a:ext>
            </a:extLst>
          </a:blip>
          <a:srcRect l="42059" b="31123"/>
          <a:stretch>
            <a:fillRect/>
          </a:stretch>
        </p:blipFill>
        <p:spPr bwMode="auto">
          <a:xfrm>
            <a:off x="5484813" y="0"/>
            <a:ext cx="3659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026"/>
          <p:cNvSpPr>
            <a:spLocks noGrp="1" noChangeArrowheads="1"/>
          </p:cNvSpPr>
          <p:nvPr>
            <p:ph type="title"/>
          </p:nvPr>
        </p:nvSpPr>
        <p:spPr/>
        <p:txBody>
          <a:bodyPr/>
          <a:lstStyle/>
          <a:p>
            <a:pPr eaLnBrk="1" hangingPunct="1">
              <a:defRPr/>
            </a:pPr>
            <a:r>
              <a:rPr lang="en-US" smtClean="0"/>
              <a:t>Walk Around - Inspection</a:t>
            </a:r>
          </a:p>
        </p:txBody>
      </p:sp>
      <p:sp>
        <p:nvSpPr>
          <p:cNvPr id="230403" name="Rectangle 1027"/>
          <p:cNvSpPr>
            <a:spLocks noGrp="1" noChangeArrowheads="1"/>
          </p:cNvSpPr>
          <p:nvPr>
            <p:ph type="body" idx="1"/>
          </p:nvPr>
        </p:nvSpPr>
        <p:spPr>
          <a:xfrm>
            <a:off x="0" y="1600200"/>
            <a:ext cx="9372600" cy="4495800"/>
          </a:xfrm>
        </p:spPr>
        <p:txBody>
          <a:bodyPr/>
          <a:lstStyle/>
          <a:p>
            <a:pPr eaLnBrk="1" hangingPunct="1">
              <a:defRPr/>
            </a:pPr>
            <a:r>
              <a:rPr lang="en-US" smtClean="0"/>
              <a:t>Walk around the pit and remove:</a:t>
            </a:r>
          </a:p>
          <a:p>
            <a:pPr lvl="1" eaLnBrk="1" hangingPunct="1">
              <a:defRPr/>
            </a:pPr>
            <a:r>
              <a:rPr lang="en-US" smtClean="0"/>
              <a:t>The cinder blocks, hurdles and other stuff used to hold the cover on</a:t>
            </a:r>
          </a:p>
          <a:p>
            <a:pPr lvl="1" eaLnBrk="1" hangingPunct="1">
              <a:defRPr/>
            </a:pPr>
            <a:r>
              <a:rPr lang="en-US" smtClean="0"/>
              <a:t>The posts holding flags, streamers, or other crowd control devices too close to the pits</a:t>
            </a:r>
          </a:p>
          <a:p>
            <a:pPr lvl="1" eaLnBrk="1" hangingPunct="1">
              <a:defRPr/>
            </a:pPr>
            <a:r>
              <a:rPr lang="en-US" smtClean="0"/>
              <a:t>The rake someone dropped off from the long jump</a:t>
            </a:r>
          </a:p>
          <a:p>
            <a:pPr lvl="1" eaLnBrk="1" hangingPunct="1">
              <a:defRPr/>
            </a:pPr>
            <a:r>
              <a:rPr lang="en-US" smtClean="0"/>
              <a:t>Whatever else that could possibly impale, break, concuss or otherwise hurt an errant vaulter</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457200"/>
            <a:ext cx="7772400" cy="914400"/>
          </a:xfrm>
        </p:spPr>
        <p:txBody>
          <a:bodyPr/>
          <a:lstStyle/>
          <a:p>
            <a:pPr eaLnBrk="1" hangingPunct="1">
              <a:defRPr/>
            </a:pPr>
            <a:r>
              <a:rPr kumimoji="1" lang="en-US" dirty="0" smtClean="0"/>
              <a:t>The Box	</a:t>
            </a:r>
          </a:p>
        </p:txBody>
      </p:sp>
      <p:sp>
        <p:nvSpPr>
          <p:cNvPr id="39939" name="Rectangle 3"/>
          <p:cNvSpPr>
            <a:spLocks noGrp="1" noChangeArrowheads="1"/>
          </p:cNvSpPr>
          <p:nvPr>
            <p:ph type="body" idx="1"/>
          </p:nvPr>
        </p:nvSpPr>
        <p:spPr>
          <a:xfrm>
            <a:off x="685800" y="1371600"/>
            <a:ext cx="7772400" cy="5181600"/>
          </a:xfrm>
        </p:spPr>
        <p:txBody>
          <a:bodyPr/>
          <a:lstStyle/>
          <a:p>
            <a:pPr eaLnBrk="1" hangingPunct="1">
              <a:defRPr/>
            </a:pPr>
            <a:r>
              <a:rPr kumimoji="1" lang="en-US" sz="2400" dirty="0" smtClean="0"/>
              <a:t>The area around the planting box needs to be padded with an “ASTM” certified box padding system (new 2015).  As an official, YOU are responsible to make sure that not only is that system there, but also is place correctly (more about this later).</a:t>
            </a:r>
          </a:p>
          <a:p>
            <a:pPr eaLnBrk="1" hangingPunct="1">
              <a:defRPr/>
            </a:pPr>
            <a:endParaRPr kumimoji="1" lang="en-US" sz="2400" dirty="0"/>
          </a:p>
          <a:p>
            <a:pPr eaLnBrk="1" hangingPunct="1">
              <a:defRPr/>
            </a:pPr>
            <a:r>
              <a:rPr kumimoji="1" lang="en-US" sz="2400" i="1" dirty="0" smtClean="0"/>
              <a:t>Note: the ASTM  (originally the American Society for Testing and Measurement – now ASTM International), establishes standards for all kinds of products, including sporting goods.  It is generally a manufacturer based organization, with consumers also represented.  Membership is self-selecting and voluntary.</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228600" y="762000"/>
            <a:ext cx="2362200" cy="4800600"/>
          </a:xfrm>
        </p:spPr>
        <p:txBody>
          <a:bodyPr/>
          <a:lstStyle/>
          <a:p>
            <a:pPr eaLnBrk="1" hangingPunct="1">
              <a:defRPr/>
            </a:pPr>
            <a:r>
              <a:rPr kumimoji="1" lang="en-US" sz="2800" dirty="0" smtClean="0"/>
              <a:t>Good Pit</a:t>
            </a:r>
          </a:p>
          <a:p>
            <a:pPr eaLnBrk="1" hangingPunct="1">
              <a:defRPr/>
            </a:pPr>
            <a:r>
              <a:rPr kumimoji="1" lang="en-US" sz="2800" dirty="0" smtClean="0"/>
              <a:t>Bad Box Area with exposed concrete.  Needs to be an  ASTM approved pad on the area </a:t>
            </a:r>
          </a:p>
        </p:txBody>
      </p:sp>
      <p:pic>
        <p:nvPicPr>
          <p:cNvPr id="45058" name="Picture 4" descr="no box c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838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228600" y="4648200"/>
            <a:ext cx="8686800" cy="2057400"/>
          </a:xfrm>
        </p:spPr>
        <p:txBody>
          <a:bodyPr/>
          <a:lstStyle/>
          <a:p>
            <a:pPr eaLnBrk="1" hangingPunct="1">
              <a:defRPr/>
            </a:pPr>
            <a:r>
              <a:rPr kumimoji="1" lang="en-US" dirty="0" smtClean="0"/>
              <a:t>Good Pit -  OLD Box Collar used to cover hard and unyielding areas between box and pit </a:t>
            </a:r>
            <a:r>
              <a:rPr kumimoji="1" lang="en-US" dirty="0"/>
              <a:t> </a:t>
            </a:r>
            <a:r>
              <a:rPr kumimoji="1" lang="en-US" dirty="0" smtClean="0"/>
              <a:t>- NO LONGER LEGAL FOR HIGH SCHOOL COMPETITION</a:t>
            </a:r>
          </a:p>
        </p:txBody>
      </p:sp>
      <p:pic>
        <p:nvPicPr>
          <p:cNvPr id="47106" name="Picture 4" descr="good box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6088063"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 Legally Installed New Box Collar</a:t>
            </a:r>
            <a:endParaRPr lang="en-US" dirty="0"/>
          </a:p>
        </p:txBody>
      </p:sp>
      <p:pic>
        <p:nvPicPr>
          <p:cNvPr id="4" name="Content Placeholder 3" descr="Gill.Box.Collar.JPG"/>
          <p:cNvPicPr>
            <a:picLocks noGrp="1" noChangeAspect="1"/>
          </p:cNvPicPr>
          <p:nvPr>
            <p:ph idx="1"/>
          </p:nvPr>
        </p:nvPicPr>
        <p:blipFill>
          <a:blip r:embed="rId2">
            <a:extLst>
              <a:ext uri="{28A0092B-C50C-407E-A947-70E740481C1C}">
                <a14:useLocalDpi xmlns:a14="http://schemas.microsoft.com/office/drawing/2010/main" val="0"/>
              </a:ext>
            </a:extLst>
          </a:blip>
          <a:srcRect t="14706" b="14706"/>
          <a:stretch>
            <a:fillRect/>
          </a:stretch>
        </p:blipFill>
        <p:spPr/>
      </p:pic>
    </p:spTree>
  </p:cSld>
  <p:clrMapOvr>
    <a:masterClrMapping/>
  </p:clrMapOvr>
  <p:transition xmlns:p14="http://schemas.microsoft.com/office/powerpoint/2010/main" spd="med" advTm="8000">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Box Collar</a:t>
            </a:r>
            <a:endParaRPr lang="en-US" dirty="0"/>
          </a:p>
        </p:txBody>
      </p:sp>
      <p:sp>
        <p:nvSpPr>
          <p:cNvPr id="3" name="Content Placeholder 2"/>
          <p:cNvSpPr>
            <a:spLocks noGrp="1"/>
          </p:cNvSpPr>
          <p:nvPr>
            <p:ph idx="1"/>
          </p:nvPr>
        </p:nvSpPr>
        <p:spPr/>
        <p:txBody>
          <a:bodyPr/>
          <a:lstStyle/>
          <a:p>
            <a:pPr>
              <a:defRPr/>
            </a:pPr>
            <a:r>
              <a:rPr lang="en-US" sz="2400" dirty="0"/>
              <a:t>Padding meeting the ASTM Specification Standards shall be required for the start of the </a:t>
            </a:r>
            <a:r>
              <a:rPr lang="en-US" sz="2400" dirty="0" smtClean="0"/>
              <a:t>2015 </a:t>
            </a:r>
            <a:r>
              <a:rPr lang="en-US" sz="2400" dirty="0"/>
              <a:t>track season.</a:t>
            </a:r>
          </a:p>
          <a:p>
            <a:pPr>
              <a:defRPr/>
            </a:pPr>
            <a:r>
              <a:rPr lang="en-US" sz="2400" b="1" dirty="0"/>
              <a:t>Rationale: </a:t>
            </a:r>
            <a:r>
              <a:rPr lang="en-US" sz="2400" dirty="0"/>
              <a:t>For the purpose of minimizing risk of injury to a pole vaulter, require that planting box padding shall meet the applicable ASTM Specification Standard no later than the start of the 2014-15 track season. This required implementation date allows for product availability.</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smtClean="0"/>
              <a:t>Pole Vault Officiating</a:t>
            </a:r>
          </a:p>
        </p:txBody>
      </p:sp>
      <p:sp>
        <p:nvSpPr>
          <p:cNvPr id="5123" name="Rectangle 3"/>
          <p:cNvSpPr>
            <a:spLocks noGrp="1" noChangeArrowheads="1"/>
          </p:cNvSpPr>
          <p:nvPr>
            <p:ph type="body" idx="1"/>
          </p:nvPr>
        </p:nvSpPr>
        <p:spPr>
          <a:xfrm>
            <a:off x="685800" y="2125663"/>
            <a:ext cx="7772400" cy="3898900"/>
          </a:xfrm>
        </p:spPr>
        <p:txBody>
          <a:bodyPr/>
          <a:lstStyle/>
          <a:p>
            <a:pPr eaLnBrk="1" hangingPunct="1">
              <a:defRPr/>
            </a:pPr>
            <a:r>
              <a:rPr lang="en-US" sz="2400" smtClean="0"/>
              <a:t>Goals of Officiating Pole Vault</a:t>
            </a:r>
          </a:p>
          <a:p>
            <a:pPr eaLnBrk="1" hangingPunct="1">
              <a:defRPr/>
            </a:pPr>
            <a:endParaRPr lang="en-US" sz="2400" smtClean="0"/>
          </a:p>
          <a:p>
            <a:pPr lvl="1" eaLnBrk="1" hangingPunct="1">
              <a:defRPr/>
            </a:pPr>
            <a:r>
              <a:rPr lang="en-US" sz="1800" smtClean="0"/>
              <a:t>- Safety of Athletes</a:t>
            </a:r>
          </a:p>
          <a:p>
            <a:pPr lvl="1" eaLnBrk="1" hangingPunct="1">
              <a:defRPr/>
            </a:pPr>
            <a:r>
              <a:rPr lang="en-US" sz="1800" smtClean="0"/>
              <a:t>- Safety of Officials and Workers</a:t>
            </a:r>
          </a:p>
          <a:p>
            <a:pPr lvl="1" eaLnBrk="1" hangingPunct="1">
              <a:defRPr/>
            </a:pPr>
            <a:r>
              <a:rPr lang="en-US" sz="1800" smtClean="0"/>
              <a:t>- Fairness to all Athletes</a:t>
            </a:r>
          </a:p>
          <a:p>
            <a:pPr lvl="1" eaLnBrk="1" hangingPunct="1">
              <a:defRPr/>
            </a:pPr>
            <a:r>
              <a:rPr lang="en-US" sz="1800" smtClean="0"/>
              <a:t>- Efficiency of Event </a:t>
            </a:r>
            <a:endParaRPr lang="en-US"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Gill - Box Collar</a:t>
            </a:r>
            <a:endParaRPr lang="en-US" dirty="0"/>
          </a:p>
        </p:txBody>
      </p:sp>
      <p:pic>
        <p:nvPicPr>
          <p:cNvPr id="4" name="Content Placeholder 3" descr="clothing-gill-apparel-719-safetymax-vault-box-collar-5.gif"/>
          <p:cNvPicPr>
            <a:picLocks noGrp="1" noChangeAspect="1"/>
          </p:cNvPicPr>
          <p:nvPr>
            <p:ph idx="1"/>
          </p:nvPr>
        </p:nvPicPr>
        <p:blipFill>
          <a:blip r:embed="rId2">
            <a:extLst>
              <a:ext uri="{28A0092B-C50C-407E-A947-70E740481C1C}">
                <a14:useLocalDpi xmlns:a14="http://schemas.microsoft.com/office/drawing/2010/main" val="0"/>
              </a:ext>
            </a:extLst>
          </a:blip>
          <a:srcRect t="14612" b="14612"/>
          <a:stretch>
            <a:fillRect/>
          </a:stretch>
        </p:blipFill>
        <p:spPr>
          <a:xfrm>
            <a:off x="685800" y="1981200"/>
            <a:ext cx="7916863" cy="4191000"/>
          </a:xfrm>
        </p:spPr>
      </p:pic>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UCS – Box Collar</a:t>
            </a:r>
            <a:endParaRPr lang="en-US" dirty="0"/>
          </a:p>
        </p:txBody>
      </p:sp>
      <p:pic>
        <p:nvPicPr>
          <p:cNvPr id="14" name="Content Placeholder 13" descr="UCS Box Collar.pdf"/>
          <p:cNvPicPr>
            <a:picLocks noGrp="1" noChangeAspect="1"/>
          </p:cNvPicPr>
          <p:nvPr>
            <p:ph idx="1"/>
          </p:nvPr>
        </p:nvPicPr>
        <p:blipFill>
          <a:blip r:embed="rId2">
            <a:extLst>
              <a:ext uri="{28A0092B-C50C-407E-A947-70E740481C1C}">
                <a14:useLocalDpi xmlns:a14="http://schemas.microsoft.com/office/drawing/2010/main" val="0"/>
              </a:ext>
            </a:extLst>
          </a:blip>
          <a:srcRect t="29545" b="29545"/>
          <a:stretch>
            <a:fillRect/>
          </a:stretch>
        </p:blipFill>
        <p:spPr>
          <a:xfrm>
            <a:off x="-1676400" y="914400"/>
            <a:ext cx="13163550" cy="7038975"/>
          </a:xfrm>
        </p:spPr>
      </p:pic>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Box Protectors</a:t>
            </a:r>
            <a:endParaRPr lang="en-US" dirty="0"/>
          </a:p>
        </p:txBody>
      </p:sp>
      <p:sp>
        <p:nvSpPr>
          <p:cNvPr id="3" name="Content Placeholder 2"/>
          <p:cNvSpPr>
            <a:spLocks noGrp="1"/>
          </p:cNvSpPr>
          <p:nvPr>
            <p:ph idx="1"/>
          </p:nvPr>
        </p:nvSpPr>
        <p:spPr/>
        <p:txBody>
          <a:bodyPr/>
          <a:lstStyle/>
          <a:p>
            <a:pPr>
              <a:defRPr/>
            </a:pPr>
            <a:r>
              <a:rPr lang="en-US" dirty="0" smtClean="0"/>
              <a:t>One major concern about the new box protector, is that it can move, and therefore impede the bend of the pole.  Officials need to MAKE SURE that the “bend cavity” – the area near the back of the box which is cut out to allow the pole to bend – does not slide towards the pit and therefore not work!!!!</a:t>
            </a:r>
            <a:endParaRPr lang="en-US" dirty="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Bend Cavity</a:t>
            </a:r>
            <a:endParaRPr lang="en-US" dirty="0"/>
          </a:p>
        </p:txBody>
      </p:sp>
      <p:pic>
        <p:nvPicPr>
          <p:cNvPr id="4" name="Content Placeholder 13" descr="UCS Box Collar.pdf"/>
          <p:cNvPicPr>
            <a:picLocks noGrp="1" noChangeAspect="1"/>
          </p:cNvPicPr>
          <p:nvPr>
            <p:ph idx="1"/>
          </p:nvPr>
        </p:nvPicPr>
        <p:blipFill>
          <a:blip r:embed="rId2">
            <a:extLst>
              <a:ext uri="{28A0092B-C50C-407E-A947-70E740481C1C}">
                <a14:useLocalDpi xmlns:a14="http://schemas.microsoft.com/office/drawing/2010/main" val="0"/>
              </a:ext>
            </a:extLst>
          </a:blip>
          <a:srcRect t="29545" b="29545"/>
          <a:stretch>
            <a:fillRect/>
          </a:stretch>
        </p:blipFill>
        <p:spPr>
          <a:xfrm>
            <a:off x="-1752600" y="2133600"/>
            <a:ext cx="7772400" cy="4114800"/>
          </a:xfrm>
        </p:spPr>
      </p:pic>
      <p:sp>
        <p:nvSpPr>
          <p:cNvPr id="54275" name="TextBox 4"/>
          <p:cNvSpPr txBox="1">
            <a:spLocks noChangeArrowheads="1"/>
          </p:cNvSpPr>
          <p:nvPr/>
        </p:nvSpPr>
        <p:spPr bwMode="auto">
          <a:xfrm>
            <a:off x="3657600" y="1524000"/>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t>Bend </a:t>
            </a:r>
          </a:p>
          <a:p>
            <a:r>
              <a:rPr lang="en-US" i="0"/>
              <a:t>Cavity</a:t>
            </a:r>
          </a:p>
        </p:txBody>
      </p:sp>
      <p:sp>
        <p:nvSpPr>
          <p:cNvPr id="54276" name="TextBox 7"/>
          <p:cNvSpPr txBox="1">
            <a:spLocks noChangeArrowheads="1"/>
          </p:cNvSpPr>
          <p:nvPr/>
        </p:nvSpPr>
        <p:spPr bwMode="auto">
          <a:xfrm>
            <a:off x="6654800" y="43688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a:p>
        </p:txBody>
      </p:sp>
      <p:pic>
        <p:nvPicPr>
          <p:cNvPr id="9" name="Content Placeholder 3" descr="clothing-gill-apparel-719-safetymax-vault-box-collar-5.gif"/>
          <p:cNvPicPr>
            <a:picLocks noChangeAspect="1"/>
          </p:cNvPicPr>
          <p:nvPr/>
        </p:nvPicPr>
        <p:blipFill>
          <a:blip r:embed="rId3">
            <a:extLst>
              <a:ext uri="{28A0092B-C50C-407E-A947-70E740481C1C}">
                <a14:useLocalDpi xmlns:a14="http://schemas.microsoft.com/office/drawing/2010/main" val="0"/>
              </a:ext>
            </a:extLst>
          </a:blip>
          <a:srcRect t="14612" b="14612"/>
          <a:stretch>
            <a:fillRect/>
          </a:stretch>
        </p:blipFill>
        <p:spPr bwMode="auto">
          <a:xfrm>
            <a:off x="3810000" y="2743200"/>
            <a:ext cx="44624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cxnSp>
        <p:nvCxnSpPr>
          <p:cNvPr id="13" name="Straight Arrow Connector 12"/>
          <p:cNvCxnSpPr/>
          <p:nvPr/>
        </p:nvCxnSpPr>
        <p:spPr bwMode="auto">
          <a:xfrm>
            <a:off x="4648200" y="2362200"/>
            <a:ext cx="838200" cy="1219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H="1">
            <a:off x="2133600" y="2438400"/>
            <a:ext cx="1676400" cy="1066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ox.Collar.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cSld>
  <p:clrMapOvr>
    <a:masterClrMapping/>
  </p:clrMapOvr>
  <p:transition xmlns:p14="http://schemas.microsoft.com/office/powerpoint/2010/main" advTm="8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0" y="0"/>
            <a:ext cx="8915400" cy="6324600"/>
          </a:xfrm>
        </p:spPr>
        <p:txBody>
          <a:bodyPr/>
          <a:lstStyle/>
          <a:p>
            <a:pPr lvl="2" eaLnBrk="1" hangingPunct="1">
              <a:defRPr/>
            </a:pPr>
            <a:r>
              <a:rPr kumimoji="1" lang="en-US" sz="2800" b="1" dirty="0" err="1" smtClean="0">
                <a:latin typeface="Times New Roman" charset="0"/>
              </a:rPr>
              <a:t>Vaulters</a:t>
            </a:r>
            <a:r>
              <a:rPr kumimoji="1" lang="ja-JP" altLang="en-US" sz="2800" b="1" dirty="0" smtClean="0">
                <a:latin typeface="Arial"/>
              </a:rPr>
              <a:t>’</a:t>
            </a:r>
            <a:r>
              <a:rPr kumimoji="1" lang="en-US" sz="2800" b="1" dirty="0" smtClean="0">
                <a:latin typeface="Times New Roman" charset="0"/>
              </a:rPr>
              <a:t> Poles are hitting the pit while bending</a:t>
            </a:r>
            <a:endParaRPr kumimoji="1" lang="en-US" b="1" dirty="0" smtClean="0">
              <a:latin typeface="Times New Roman" charset="0"/>
            </a:endParaRPr>
          </a:p>
          <a:p>
            <a:pPr lvl="2" eaLnBrk="1" hangingPunct="1">
              <a:defRPr/>
            </a:pPr>
            <a:endParaRPr kumimoji="1" lang="en-US" b="1" dirty="0" smtClean="0">
              <a:latin typeface="Times New Roman" charset="0"/>
            </a:endParaRPr>
          </a:p>
          <a:p>
            <a:pPr lvl="2" eaLnBrk="1" hangingPunct="1">
              <a:buFontTx/>
              <a:buNone/>
              <a:defRPr/>
            </a:pPr>
            <a:endParaRPr kumimoji="1" lang="en-US" b="1" dirty="0" smtClean="0">
              <a:latin typeface="Times New Roman" charset="0"/>
            </a:endParaRPr>
          </a:p>
          <a:p>
            <a:pPr lvl="2" eaLnBrk="1" hangingPunct="1">
              <a:defRPr/>
            </a:pPr>
            <a:r>
              <a:rPr kumimoji="1" lang="en-US" b="1" dirty="0" smtClean="0">
                <a:latin typeface="Times New Roman" charset="0"/>
              </a:rPr>
              <a:t>7.5.8/B - </a:t>
            </a:r>
            <a:r>
              <a:rPr kumimoji="1" lang="ja-JP" altLang="en-US" b="1" dirty="0" smtClean="0">
                <a:latin typeface="Arial"/>
              </a:rPr>
              <a:t>“</a:t>
            </a:r>
            <a:r>
              <a:rPr kumimoji="1" lang="en-US" b="1" dirty="0" smtClean="0">
                <a:latin typeface="Times New Roman" charset="0"/>
              </a:rPr>
              <a:t>If [a vaulter feels] the position of the landing pad would hinder the bend in his/her pole and the pad was not placed at its maximum distance from the </a:t>
            </a:r>
            <a:r>
              <a:rPr kumimoji="1" lang="en-US" b="1" dirty="0" err="1" smtClean="0">
                <a:latin typeface="Times New Roman" charset="0"/>
              </a:rPr>
              <a:t>stopboard</a:t>
            </a:r>
            <a:r>
              <a:rPr kumimoji="1" lang="en-US" b="1" dirty="0" smtClean="0">
                <a:latin typeface="Times New Roman" charset="0"/>
              </a:rPr>
              <a:t>, he/she should have made his/her wishes known prior to the beginning of the competition.  In no case may the pit be moved farther than 3 inches from the </a:t>
            </a:r>
            <a:r>
              <a:rPr kumimoji="1" lang="en-US" b="1" dirty="0" err="1" smtClean="0">
                <a:latin typeface="Times New Roman" charset="0"/>
              </a:rPr>
              <a:t>stopboard</a:t>
            </a:r>
            <a:r>
              <a:rPr kumimoji="1" lang="en-US" b="1" dirty="0" smtClean="0">
                <a:latin typeface="Times New Roman" charset="0"/>
              </a:rPr>
              <a:t>, regardless of any hindrance this may cause to the vaulting pole.</a:t>
            </a:r>
            <a:r>
              <a:rPr kumimoji="1" lang="ja-JP" altLang="en-US" b="1" dirty="0" smtClean="0">
                <a:latin typeface="Arial"/>
              </a:rPr>
              <a:t>”</a:t>
            </a:r>
            <a:endParaRPr kumimoji="1" lang="en-US" altLang="ja-JP" b="1" dirty="0" smtClean="0">
              <a:latin typeface="Arial"/>
            </a:endParaRPr>
          </a:p>
          <a:p>
            <a:pPr lvl="2" eaLnBrk="1" hangingPunct="1">
              <a:defRPr/>
            </a:pPr>
            <a:endParaRPr kumimoji="1" lang="en-US" b="1" dirty="0">
              <a:latin typeface="Arial"/>
            </a:endParaRPr>
          </a:p>
          <a:p>
            <a:pPr lvl="2" eaLnBrk="1" hangingPunct="1">
              <a:defRPr/>
            </a:pPr>
            <a:r>
              <a:rPr kumimoji="1" lang="en-US" b="1" dirty="0" smtClean="0">
                <a:latin typeface="Arial"/>
              </a:rPr>
              <a:t>This rule does NOT mean the ASTM approved box protector can be removed!!! </a:t>
            </a:r>
            <a:r>
              <a:rPr kumimoji="1" lang="en-US" b="1" dirty="0">
                <a:latin typeface="Arial"/>
              </a:rPr>
              <a:t> </a:t>
            </a:r>
            <a:r>
              <a:rPr kumimoji="1" lang="en-US" b="1" dirty="0" smtClean="0">
                <a:latin typeface="Arial"/>
              </a:rPr>
              <a:t>We need to make sure that it is in the proper place and doesn’t move</a:t>
            </a:r>
            <a:endParaRPr kumimoji="1" lang="en-US" b="1" dirty="0" smtClean="0">
              <a:latin typeface="Times New Roman" charset="0"/>
            </a:endParaRPr>
          </a:p>
          <a:p>
            <a:pPr eaLnBrk="1" hangingPunct="1">
              <a:buFontTx/>
              <a:buNone/>
              <a:defRPr/>
            </a:pPr>
            <a:endParaRPr kumimoji="1" lang="en-US" dirty="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026"/>
          <p:cNvSpPr>
            <a:spLocks noGrp="1" noChangeArrowheads="1"/>
          </p:cNvSpPr>
          <p:nvPr>
            <p:ph type="title"/>
          </p:nvPr>
        </p:nvSpPr>
        <p:spPr/>
        <p:txBody>
          <a:bodyPr/>
          <a:lstStyle/>
          <a:p>
            <a:pPr eaLnBrk="1" hangingPunct="1">
              <a:defRPr/>
            </a:pPr>
            <a:r>
              <a:rPr kumimoji="1" lang="en-US" smtClean="0"/>
              <a:t>Stopping the Bend	</a:t>
            </a:r>
          </a:p>
        </p:txBody>
      </p:sp>
      <p:sp>
        <p:nvSpPr>
          <p:cNvPr id="160771" name="Rectangle 1027"/>
          <p:cNvSpPr>
            <a:spLocks noGrp="1" noChangeArrowheads="1"/>
          </p:cNvSpPr>
          <p:nvPr>
            <p:ph type="body" idx="1"/>
          </p:nvPr>
        </p:nvSpPr>
        <p:spPr>
          <a:xfrm>
            <a:off x="685800" y="1905000"/>
            <a:ext cx="7772400" cy="3898900"/>
          </a:xfrm>
        </p:spPr>
        <p:txBody>
          <a:bodyPr/>
          <a:lstStyle/>
          <a:p>
            <a:pPr eaLnBrk="1" hangingPunct="1">
              <a:defRPr/>
            </a:pPr>
            <a:r>
              <a:rPr kumimoji="1" lang="en-US" sz="2800" dirty="0" smtClean="0"/>
              <a:t>If a pole strikes the pit as it bends - it will stop bending and either straighten out (causing the vaulter to </a:t>
            </a:r>
            <a:r>
              <a:rPr kumimoji="1" lang="ja-JP" altLang="en-US" sz="2800" dirty="0" smtClean="0"/>
              <a:t>“</a:t>
            </a:r>
            <a:r>
              <a:rPr kumimoji="1" lang="en-US" sz="2800" dirty="0" smtClean="0"/>
              <a:t>stall out</a:t>
            </a:r>
            <a:r>
              <a:rPr kumimoji="1" lang="ja-JP" altLang="en-US" sz="2800" dirty="0" smtClean="0"/>
              <a:t>”</a:t>
            </a:r>
            <a:r>
              <a:rPr kumimoji="1" lang="en-US" sz="2800" dirty="0" smtClean="0"/>
              <a:t> and not penetrate into the pit) or potentially break.</a:t>
            </a:r>
          </a:p>
          <a:p>
            <a:pPr eaLnBrk="1" hangingPunct="1">
              <a:defRPr/>
            </a:pPr>
            <a:r>
              <a:rPr kumimoji="1" lang="en-US" sz="2800" dirty="0" smtClean="0"/>
              <a:t>Poles can strike the pit because:</a:t>
            </a:r>
          </a:p>
          <a:p>
            <a:pPr lvl="1" eaLnBrk="1" hangingPunct="1">
              <a:defRPr/>
            </a:pPr>
            <a:r>
              <a:rPr kumimoji="1" lang="en-US" sz="2400" dirty="0" smtClean="0"/>
              <a:t>Pit is raised up on pallets - causing it to be too high and the pole </a:t>
            </a:r>
            <a:r>
              <a:rPr kumimoji="1" lang="en-US" sz="2400" dirty="0" err="1" smtClean="0"/>
              <a:t>doesn</a:t>
            </a:r>
            <a:r>
              <a:rPr kumimoji="1" lang="ja-JP" altLang="en-US" sz="2400" dirty="0" smtClean="0"/>
              <a:t>’</a:t>
            </a:r>
            <a:r>
              <a:rPr kumimoji="1" lang="en-US" sz="2400" dirty="0" smtClean="0"/>
              <a:t>t have the room to bend/swing</a:t>
            </a:r>
          </a:p>
          <a:p>
            <a:pPr lvl="1" eaLnBrk="1" hangingPunct="1">
              <a:defRPr/>
            </a:pPr>
            <a:r>
              <a:rPr kumimoji="1" lang="en-US" sz="2400" dirty="0" smtClean="0"/>
              <a:t>New ASTM approved Box Collar is not properly installed or has shifted due to use</a:t>
            </a:r>
          </a:p>
        </p:txBody>
      </p:sp>
    </p:spTree>
  </p:cSld>
  <p:clrMapOvr>
    <a:masterClrMapping/>
  </p:clrMapOvr>
  <p:transition xmlns:p14="http://schemas.microsoft.com/office/powerpoint/2010/main" advTm="8000">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kumimoji="1" lang="en-US" smtClean="0"/>
              <a:t>Raising the Pit up on Pallets</a:t>
            </a:r>
          </a:p>
        </p:txBody>
      </p:sp>
      <p:sp>
        <p:nvSpPr>
          <p:cNvPr id="62467" name="Rectangle 3"/>
          <p:cNvSpPr>
            <a:spLocks noGrp="1" noChangeArrowheads="1"/>
          </p:cNvSpPr>
          <p:nvPr>
            <p:ph type="body" idx="1"/>
          </p:nvPr>
        </p:nvSpPr>
        <p:spPr>
          <a:xfrm>
            <a:off x="685800" y="2125663"/>
            <a:ext cx="7772400" cy="3898900"/>
          </a:xfrm>
        </p:spPr>
        <p:txBody>
          <a:bodyPr/>
          <a:lstStyle/>
          <a:p>
            <a:pPr eaLnBrk="1" hangingPunct="1">
              <a:defRPr/>
            </a:pPr>
            <a:r>
              <a:rPr kumimoji="1" lang="en-US" sz="2400" smtClean="0"/>
              <a:t>If a pit is raised up too high (on pallets, tires or the like) it can restrict the bend of the pole, causing the pole to straighten out prematurely and the vaulter to come down in the box</a:t>
            </a:r>
            <a:endParaRPr kumimoji="1" lang="en-US" smtClean="0"/>
          </a:p>
        </p:txBody>
      </p:sp>
      <p:pic>
        <p:nvPicPr>
          <p:cNvPr id="60419" name="Picture 4" descr="Bend in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10000"/>
            <a:ext cx="65151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26"/>
          <p:cNvSpPr>
            <a:spLocks noGrp="1" noChangeArrowheads="1"/>
          </p:cNvSpPr>
          <p:nvPr>
            <p:ph type="title"/>
          </p:nvPr>
        </p:nvSpPr>
        <p:spPr>
          <a:xfrm>
            <a:off x="304800" y="0"/>
            <a:ext cx="8001000" cy="914400"/>
          </a:xfrm>
        </p:spPr>
        <p:txBody>
          <a:bodyPr/>
          <a:lstStyle/>
          <a:p>
            <a:pPr eaLnBrk="1" hangingPunct="1">
              <a:defRPr/>
            </a:pPr>
            <a:r>
              <a:rPr kumimoji="1" lang="en-US" smtClean="0"/>
              <a:t>Stopping the Bend</a:t>
            </a:r>
          </a:p>
        </p:txBody>
      </p:sp>
      <p:sp>
        <p:nvSpPr>
          <p:cNvPr id="161795" name="Rectangle 1027"/>
          <p:cNvSpPr>
            <a:spLocks noGrp="1" noChangeArrowheads="1"/>
          </p:cNvSpPr>
          <p:nvPr>
            <p:ph type="body" idx="1"/>
          </p:nvPr>
        </p:nvSpPr>
        <p:spPr>
          <a:xfrm>
            <a:off x="533400" y="914400"/>
            <a:ext cx="8001000" cy="3810000"/>
          </a:xfrm>
        </p:spPr>
        <p:txBody>
          <a:bodyPr/>
          <a:lstStyle/>
          <a:p>
            <a:pPr eaLnBrk="1" hangingPunct="1">
              <a:lnSpc>
                <a:spcPct val="90000"/>
              </a:lnSpc>
              <a:defRPr/>
            </a:pPr>
            <a:r>
              <a:rPr kumimoji="1" lang="en-US" sz="2800" dirty="0" smtClean="0"/>
              <a:t>As an official there are limited things that can be done if the pit is impeding the bend</a:t>
            </a:r>
          </a:p>
          <a:p>
            <a:pPr lvl="1" eaLnBrk="1" hangingPunct="1">
              <a:lnSpc>
                <a:spcPct val="90000"/>
              </a:lnSpc>
              <a:defRPr/>
            </a:pPr>
            <a:r>
              <a:rPr kumimoji="1" lang="en-US" sz="2400" dirty="0" smtClean="0"/>
              <a:t>If the pit is raised - it can be lowered</a:t>
            </a:r>
          </a:p>
          <a:p>
            <a:pPr lvl="1" eaLnBrk="1" hangingPunct="1">
              <a:lnSpc>
                <a:spcPct val="90000"/>
              </a:lnSpc>
              <a:defRPr/>
            </a:pPr>
            <a:r>
              <a:rPr kumimoji="1" lang="en-US" sz="2400" dirty="0" smtClean="0"/>
              <a:t>If the pit is flush against the box, if can be pushed back (but only 3</a:t>
            </a:r>
            <a:r>
              <a:rPr kumimoji="1" lang="ja-JP" altLang="en-US" sz="2400" dirty="0" smtClean="0"/>
              <a:t>”</a:t>
            </a:r>
            <a:r>
              <a:rPr kumimoji="1" lang="en-US" sz="2400" dirty="0" smtClean="0"/>
              <a:t> and the resulting area exposed around the box must be padded</a:t>
            </a:r>
          </a:p>
          <a:p>
            <a:pPr lvl="1" eaLnBrk="1" hangingPunct="1">
              <a:lnSpc>
                <a:spcPct val="90000"/>
              </a:lnSpc>
              <a:defRPr/>
            </a:pPr>
            <a:r>
              <a:rPr kumimoji="1" lang="en-US" sz="2400" dirty="0" smtClean="0"/>
              <a:t>If there is room around the box, the </a:t>
            </a:r>
            <a:r>
              <a:rPr kumimoji="1" lang="en-US" sz="2400" dirty="0" err="1" smtClean="0"/>
              <a:t>vaulter</a:t>
            </a:r>
            <a:r>
              <a:rPr kumimoji="1" lang="en-US" sz="2400" dirty="0" smtClean="0"/>
              <a:t> can ask that the area be moved to one side (</a:t>
            </a:r>
            <a:r>
              <a:rPr kumimoji="1" lang="ja-JP" altLang="en-US" sz="2400" dirty="0" smtClean="0"/>
              <a:t>“</a:t>
            </a:r>
            <a:r>
              <a:rPr kumimoji="1" lang="en-US" sz="2400" dirty="0" smtClean="0"/>
              <a:t>I</a:t>
            </a:r>
            <a:r>
              <a:rPr kumimoji="1" lang="ja-JP" altLang="en-US" sz="2400" dirty="0" smtClean="0"/>
              <a:t>’</a:t>
            </a:r>
            <a:r>
              <a:rPr kumimoji="1" lang="en-US" sz="2400" dirty="0" err="1" smtClean="0"/>
              <a:t>ll</a:t>
            </a:r>
            <a:r>
              <a:rPr kumimoji="1" lang="en-US" sz="2400" dirty="0" smtClean="0"/>
              <a:t> take my 36</a:t>
            </a:r>
            <a:r>
              <a:rPr kumimoji="1" lang="ja-JP" altLang="en-US" sz="2400" dirty="0" smtClean="0"/>
              <a:t>”</a:t>
            </a:r>
            <a:r>
              <a:rPr kumimoji="1" lang="en-US" sz="2400" dirty="0" smtClean="0"/>
              <a:t> gap to the left please</a:t>
            </a:r>
            <a:r>
              <a:rPr kumimoji="1" lang="ja-JP" altLang="en-US" sz="2400" dirty="0" smtClean="0"/>
              <a:t>”</a:t>
            </a:r>
            <a:r>
              <a:rPr kumimoji="1" lang="en-US" sz="2400" dirty="0" smtClean="0"/>
              <a:t>)</a:t>
            </a:r>
          </a:p>
          <a:p>
            <a:pPr lvl="1" eaLnBrk="1" hangingPunct="1">
              <a:lnSpc>
                <a:spcPct val="90000"/>
              </a:lnSpc>
              <a:defRPr/>
            </a:pPr>
            <a:endParaRPr kumimoji="1" lang="en-US" sz="2000" i="1" dirty="0" smtClean="0"/>
          </a:p>
          <a:p>
            <a:pPr lvl="1" eaLnBrk="1" hangingPunct="1">
              <a:lnSpc>
                <a:spcPct val="90000"/>
              </a:lnSpc>
              <a:buFontTx/>
              <a:buNone/>
              <a:defRPr/>
            </a:pPr>
            <a:r>
              <a:rPr kumimoji="1" lang="en-US" sz="2000" i="1" dirty="0" smtClean="0"/>
              <a:t>-   2007-08 Rule - </a:t>
            </a:r>
            <a:r>
              <a:rPr kumimoji="1" lang="ja-JP" altLang="en-US" sz="2000" i="1" dirty="0" smtClean="0"/>
              <a:t>“</a:t>
            </a:r>
            <a:r>
              <a:rPr kumimoji="1" lang="en-US" sz="2000" i="1" dirty="0" smtClean="0"/>
              <a:t>FLAT BACKED</a:t>
            </a:r>
            <a:r>
              <a:rPr kumimoji="1" lang="ja-JP" altLang="en-US" sz="2000" i="1" dirty="0" smtClean="0"/>
              <a:t>”</a:t>
            </a:r>
            <a:r>
              <a:rPr kumimoji="1" lang="en-US" sz="2000" i="1" dirty="0" smtClean="0"/>
              <a:t> PITS (PITS WITH NO SLOPE FROM THE BOX TO THE TOP OF THE PIT) ARE NOW ILLEGAL!!!!!</a:t>
            </a:r>
          </a:p>
        </p:txBody>
      </p:sp>
    </p:spTree>
  </p:cSld>
  <p:clrMapOvr>
    <a:masterClrMapping/>
  </p:clrMapOvr>
  <p:transition xmlns:p14="http://schemas.microsoft.com/office/powerpoint/2010/main" advTm="8000">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kumimoji="1" lang="en-US" smtClean="0"/>
              <a:t>Where is the Zero Point???</a:t>
            </a:r>
          </a:p>
        </p:txBody>
      </p:sp>
      <p:sp>
        <p:nvSpPr>
          <p:cNvPr id="46083" name="Rectangle 3"/>
          <p:cNvSpPr>
            <a:spLocks noGrp="1" noChangeArrowheads="1"/>
          </p:cNvSpPr>
          <p:nvPr>
            <p:ph type="body" idx="1"/>
          </p:nvPr>
        </p:nvSpPr>
        <p:spPr>
          <a:xfrm>
            <a:off x="685800" y="2133600"/>
            <a:ext cx="8077200" cy="4419600"/>
          </a:xfrm>
        </p:spPr>
        <p:txBody>
          <a:bodyPr/>
          <a:lstStyle/>
          <a:p>
            <a:pPr lvl="2" eaLnBrk="1" hangingPunct="1">
              <a:defRPr/>
            </a:pPr>
            <a:r>
              <a:rPr kumimoji="1" lang="en-US" b="1" smtClean="0">
                <a:latin typeface="Times New Roman" charset="0"/>
              </a:rPr>
              <a:t>ZERO POINT DETERMINATION			Page 59 Rules Book 7-5-13		</a:t>
            </a:r>
          </a:p>
          <a:p>
            <a:pPr lvl="2" eaLnBrk="1" hangingPunct="1">
              <a:defRPr/>
            </a:pPr>
            <a:r>
              <a:rPr kumimoji="1" lang="ja-JP" altLang="en-US" b="1" smtClean="0">
                <a:latin typeface="Arial"/>
              </a:rPr>
              <a:t>“</a:t>
            </a:r>
            <a:r>
              <a:rPr kumimoji="1" lang="en-US" b="1" smtClean="0">
                <a:latin typeface="Times New Roman" charset="0"/>
              </a:rPr>
              <a:t>The zero point is at the top of the back of the planting box.  It is used to determine the distance the crossbar travels toward the back of the landing surface, the starting point of the runway and to identify the proper placement of the landing surface.</a:t>
            </a:r>
            <a:r>
              <a:rPr kumimoji="1" lang="ja-JP" altLang="en-US" b="1" smtClean="0">
                <a:latin typeface="Arial"/>
              </a:rPr>
              <a:t>”</a:t>
            </a:r>
            <a:endParaRPr kumimoji="1" lang="en-US" b="1" smtClean="0">
              <a:latin typeface="Times New Roman" charset="0"/>
            </a:endParaRPr>
          </a:p>
          <a:p>
            <a:pPr lvl="2" eaLnBrk="1" hangingPunct="1">
              <a:defRPr/>
            </a:pPr>
            <a:endParaRPr kumimoji="1" lang="en-US" b="1" i="1" smtClean="0">
              <a:latin typeface="Times New Roman" charset="0"/>
            </a:endParaRPr>
          </a:p>
          <a:p>
            <a:pPr eaLnBrk="1" hangingPunct="1">
              <a:buFontTx/>
              <a:buNone/>
              <a:defRPr/>
            </a:pPr>
            <a:endParaRPr kumimoji="1" lang="en-US" i="1" smtClean="0"/>
          </a:p>
        </p:txBody>
      </p:sp>
      <p:sp>
        <p:nvSpPr>
          <p:cNvPr id="64515" name="Rectangle 4"/>
          <p:cNvSpPr>
            <a:spLocks noChangeArrowheads="1"/>
          </p:cNvSpPr>
          <p:nvPr/>
        </p:nvSpPr>
        <p:spPr bwMode="auto">
          <a:xfrm>
            <a:off x="1347788" y="13096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t>Pole Vault Officiating</a:t>
            </a:r>
          </a:p>
        </p:txBody>
      </p:sp>
      <p:sp>
        <p:nvSpPr>
          <p:cNvPr id="6147" name="Rectangle 3"/>
          <p:cNvSpPr>
            <a:spLocks noGrp="1" noChangeArrowheads="1"/>
          </p:cNvSpPr>
          <p:nvPr>
            <p:ph type="body" idx="1"/>
          </p:nvPr>
        </p:nvSpPr>
        <p:spPr>
          <a:xfrm>
            <a:off x="685800" y="2125663"/>
            <a:ext cx="7772400" cy="3898900"/>
          </a:xfrm>
        </p:spPr>
        <p:txBody>
          <a:bodyPr/>
          <a:lstStyle/>
          <a:p>
            <a:pPr eaLnBrk="1" hangingPunct="1">
              <a:defRPr/>
            </a:pPr>
            <a:r>
              <a:rPr lang="en-US" smtClean="0"/>
              <a:t>Topics</a:t>
            </a:r>
          </a:p>
          <a:p>
            <a:pPr eaLnBrk="1" hangingPunct="1">
              <a:buFontTx/>
              <a:buNone/>
              <a:defRPr/>
            </a:pPr>
            <a:r>
              <a:rPr lang="en-US" smtClean="0"/>
              <a:t>	1. Venue Inspection</a:t>
            </a:r>
          </a:p>
          <a:p>
            <a:pPr eaLnBrk="1" hangingPunct="1">
              <a:buFontTx/>
              <a:buNone/>
              <a:defRPr/>
            </a:pPr>
            <a:r>
              <a:rPr lang="en-US" smtClean="0"/>
              <a:t>	2. Pole/Vaulter Inspection</a:t>
            </a:r>
          </a:p>
          <a:p>
            <a:pPr eaLnBrk="1" hangingPunct="1">
              <a:buFontTx/>
              <a:buNone/>
              <a:defRPr/>
            </a:pPr>
            <a:r>
              <a:rPr lang="en-US" smtClean="0"/>
              <a:t>	3. Conducting the Event</a:t>
            </a:r>
          </a:p>
          <a:p>
            <a:pPr eaLnBrk="1" hangingPunct="1">
              <a:buFontTx/>
              <a:buNone/>
              <a:defRPr/>
            </a:pPr>
            <a:r>
              <a:rPr lang="en-US" smtClean="0"/>
              <a:t>	4. Competition Rules and Practices</a:t>
            </a:r>
          </a:p>
          <a:p>
            <a:pPr eaLnBrk="1" hangingPunct="1">
              <a:buFontTx/>
              <a:buNone/>
              <a:defRPr/>
            </a:pPr>
            <a:endParaRPr lang="en-US" smtClean="0"/>
          </a:p>
        </p:txBody>
      </p:sp>
      <p:sp>
        <p:nvSpPr>
          <p:cNvPr id="18435" name="Rectangle 4"/>
          <p:cNvSpPr>
            <a:spLocks noChangeArrowheads="1"/>
          </p:cNvSpPr>
          <p:nvPr/>
        </p:nvSpPr>
        <p:spPr bwMode="auto">
          <a:xfrm>
            <a:off x="10202863" y="6761163"/>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descr="box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8620125"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304800"/>
            <a:ext cx="8001000" cy="914400"/>
          </a:xfrm>
        </p:spPr>
        <p:txBody>
          <a:bodyPr/>
          <a:lstStyle/>
          <a:p>
            <a:pPr eaLnBrk="1" hangingPunct="1">
              <a:defRPr/>
            </a:pPr>
            <a:r>
              <a:rPr kumimoji="1" lang="en-US" smtClean="0"/>
              <a:t>Check Marks </a:t>
            </a:r>
          </a:p>
        </p:txBody>
      </p:sp>
      <p:sp>
        <p:nvSpPr>
          <p:cNvPr id="47107" name="Rectangle 3"/>
          <p:cNvSpPr>
            <a:spLocks noGrp="1" noChangeArrowheads="1"/>
          </p:cNvSpPr>
          <p:nvPr>
            <p:ph type="body" idx="1"/>
          </p:nvPr>
        </p:nvSpPr>
        <p:spPr>
          <a:xfrm>
            <a:off x="685800" y="1295400"/>
            <a:ext cx="8001000" cy="3810000"/>
          </a:xfrm>
        </p:spPr>
        <p:txBody>
          <a:bodyPr/>
          <a:lstStyle/>
          <a:p>
            <a:pPr eaLnBrk="1" hangingPunct="1">
              <a:lnSpc>
                <a:spcPct val="90000"/>
              </a:lnSpc>
              <a:buFontTx/>
              <a:buNone/>
              <a:defRPr/>
            </a:pPr>
            <a:r>
              <a:rPr kumimoji="1" lang="en-US" sz="2800" b="1" smtClean="0">
                <a:latin typeface="Times New Roman" charset="0"/>
              </a:rPr>
              <a:t>MEET MANAGEMENT CHECK MARKS</a:t>
            </a:r>
          </a:p>
          <a:p>
            <a:pPr eaLnBrk="1" hangingPunct="1">
              <a:lnSpc>
                <a:spcPct val="90000"/>
              </a:lnSpc>
              <a:buFontTx/>
              <a:buNone/>
              <a:defRPr/>
            </a:pPr>
            <a:r>
              <a:rPr kumimoji="1" lang="en-US" sz="2800" b="1" smtClean="0">
                <a:latin typeface="Times New Roman" charset="0"/>
              </a:rPr>
              <a:t>	Page 60 Rules Book 7-5-20	</a:t>
            </a:r>
          </a:p>
          <a:p>
            <a:pPr eaLnBrk="1" hangingPunct="1">
              <a:lnSpc>
                <a:spcPct val="90000"/>
              </a:lnSpc>
              <a:buFontTx/>
              <a:buNone/>
              <a:defRPr/>
            </a:pPr>
            <a:r>
              <a:rPr kumimoji="1" lang="ja-JP" altLang="en-US" sz="2400" b="1" smtClean="0">
                <a:latin typeface="Times New Roman" charset="0"/>
              </a:rPr>
              <a:t>“</a:t>
            </a:r>
            <a:r>
              <a:rPr kumimoji="1" lang="en-US" sz="2400" b="1" smtClean="0">
                <a:latin typeface="Times New Roman" charset="0"/>
              </a:rPr>
              <a:t>A mark or marker </a:t>
            </a:r>
            <a:r>
              <a:rPr kumimoji="1" lang="en-US" sz="2400" b="1" i="1" smtClean="0">
                <a:latin typeface="Times New Roman" charset="0"/>
              </a:rPr>
              <a:t>shall not</a:t>
            </a:r>
            <a:r>
              <a:rPr kumimoji="1" lang="en-US" sz="2400" b="1" smtClean="0">
                <a:latin typeface="Times New Roman" charset="0"/>
              </a:rPr>
              <a:t> be placed on the runway, but it is </a:t>
            </a:r>
            <a:r>
              <a:rPr kumimoji="1" lang="en-US" sz="2400" b="1" i="1" smtClean="0">
                <a:latin typeface="Times New Roman" charset="0"/>
              </a:rPr>
              <a:t>permissible</a:t>
            </a:r>
            <a:r>
              <a:rPr kumimoji="1" lang="en-US" sz="2400" b="1" smtClean="0">
                <a:latin typeface="Times New Roman" charset="0"/>
              </a:rPr>
              <a:t> to place markers at the </a:t>
            </a:r>
            <a:r>
              <a:rPr kumimoji="1" lang="en-US" sz="2400" b="1" i="1" smtClean="0">
                <a:latin typeface="Times New Roman" charset="0"/>
              </a:rPr>
              <a:t>side of the runway</a:t>
            </a:r>
            <a:r>
              <a:rPr kumimoji="1" lang="en-US" sz="2400" b="1" smtClean="0">
                <a:latin typeface="Times New Roman" charset="0"/>
              </a:rPr>
              <a:t>.  Meet management may provide check marks, not more than three inches long, on the runway.  Starting at the back of the planting box [zero mark], mark intervals in the following manner:  6</a:t>
            </a:r>
            <a:r>
              <a:rPr kumimoji="1" lang="ja-JP" altLang="en-US" sz="2400" b="1" smtClean="0">
                <a:latin typeface="Times New Roman" charset="0"/>
              </a:rPr>
              <a:t>’</a:t>
            </a:r>
            <a:r>
              <a:rPr kumimoji="1" lang="en-US" sz="2400" b="1" smtClean="0">
                <a:latin typeface="Times New Roman" charset="0"/>
              </a:rPr>
              <a:t>, 7</a:t>
            </a:r>
            <a:r>
              <a:rPr kumimoji="1" lang="ja-JP" altLang="en-US" sz="2400" b="1" smtClean="0">
                <a:latin typeface="Times New Roman" charset="0"/>
              </a:rPr>
              <a:t>’</a:t>
            </a:r>
            <a:r>
              <a:rPr kumimoji="1" lang="en-US" sz="2400" b="1" smtClean="0">
                <a:latin typeface="Times New Roman" charset="0"/>
              </a:rPr>
              <a:t>, 8</a:t>
            </a:r>
            <a:r>
              <a:rPr kumimoji="1" lang="ja-JP" altLang="en-US" sz="2400" b="1" smtClean="0">
                <a:latin typeface="Times New Roman" charset="0"/>
              </a:rPr>
              <a:t>’</a:t>
            </a:r>
            <a:r>
              <a:rPr kumimoji="1" lang="en-US" sz="2400" b="1" smtClean="0">
                <a:latin typeface="Times New Roman" charset="0"/>
              </a:rPr>
              <a:t>, 9</a:t>
            </a:r>
            <a:r>
              <a:rPr kumimoji="1" lang="ja-JP" altLang="en-US" sz="2400" b="1" smtClean="0">
                <a:latin typeface="Times New Roman" charset="0"/>
              </a:rPr>
              <a:t>’</a:t>
            </a:r>
            <a:r>
              <a:rPr kumimoji="1" lang="en-US" sz="2400" b="1" smtClean="0">
                <a:latin typeface="Times New Roman" charset="0"/>
              </a:rPr>
              <a:t> 10</a:t>
            </a:r>
            <a:r>
              <a:rPr kumimoji="1" lang="ja-JP" altLang="en-US" sz="2400" b="1" smtClean="0">
                <a:latin typeface="Times New Roman" charset="0"/>
              </a:rPr>
              <a:t>’</a:t>
            </a:r>
            <a:r>
              <a:rPr kumimoji="1" lang="en-US" sz="2400" b="1" smtClean="0">
                <a:latin typeface="Times New Roman" charset="0"/>
              </a:rPr>
              <a:t>, 11</a:t>
            </a:r>
            <a:r>
              <a:rPr kumimoji="1" lang="ja-JP" altLang="en-US" sz="2400" b="1" smtClean="0">
                <a:latin typeface="Times New Roman" charset="0"/>
              </a:rPr>
              <a:t>’</a:t>
            </a:r>
            <a:r>
              <a:rPr kumimoji="1" lang="en-US" sz="2400" b="1" smtClean="0">
                <a:latin typeface="Times New Roman" charset="0"/>
              </a:rPr>
              <a:t>, 12</a:t>
            </a:r>
            <a:r>
              <a:rPr kumimoji="1" lang="ja-JP" altLang="en-US" sz="2400" b="1" smtClean="0">
                <a:latin typeface="Times New Roman" charset="0"/>
              </a:rPr>
              <a:t>’</a:t>
            </a:r>
            <a:r>
              <a:rPr kumimoji="1" lang="en-US" sz="2400" b="1" smtClean="0">
                <a:latin typeface="Times New Roman" charset="0"/>
              </a:rPr>
              <a:t>, 13</a:t>
            </a:r>
            <a:r>
              <a:rPr kumimoji="1" lang="ja-JP" altLang="en-US" sz="2400" b="1" smtClean="0">
                <a:latin typeface="Times New Roman" charset="0"/>
              </a:rPr>
              <a:t>’</a:t>
            </a:r>
            <a:r>
              <a:rPr kumimoji="1" lang="en-US" sz="2400" b="1" smtClean="0">
                <a:latin typeface="Times New Roman" charset="0"/>
              </a:rPr>
              <a:t>, 20</a:t>
            </a:r>
            <a:r>
              <a:rPr kumimoji="1" lang="ja-JP" altLang="en-US" sz="2400" b="1" smtClean="0">
                <a:latin typeface="Times New Roman" charset="0"/>
              </a:rPr>
              <a:t>’</a:t>
            </a:r>
            <a:r>
              <a:rPr kumimoji="1" lang="en-US" sz="2400" b="1" smtClean="0">
                <a:latin typeface="Times New Roman" charset="0"/>
              </a:rPr>
              <a:t>, 30</a:t>
            </a:r>
            <a:r>
              <a:rPr kumimoji="1" lang="ja-JP" altLang="en-US" sz="2400" b="1" smtClean="0">
                <a:latin typeface="Times New Roman" charset="0"/>
              </a:rPr>
              <a:t>’</a:t>
            </a:r>
            <a:r>
              <a:rPr kumimoji="1" lang="en-US" sz="2400" b="1" smtClean="0">
                <a:latin typeface="Times New Roman" charset="0"/>
              </a:rPr>
              <a:t>, 40</a:t>
            </a:r>
            <a:r>
              <a:rPr kumimoji="1" lang="ja-JP" altLang="en-US" sz="2400" b="1" smtClean="0">
                <a:latin typeface="Times New Roman" charset="0"/>
              </a:rPr>
              <a:t>’</a:t>
            </a:r>
            <a:r>
              <a:rPr kumimoji="1" lang="en-US" sz="2400" b="1" smtClean="0">
                <a:latin typeface="Times New Roman" charset="0"/>
              </a:rPr>
              <a:t>, 50</a:t>
            </a:r>
            <a:r>
              <a:rPr kumimoji="1" lang="ja-JP" altLang="en-US" sz="2400" b="1" smtClean="0">
                <a:latin typeface="Times New Roman" charset="0"/>
              </a:rPr>
              <a:t>’</a:t>
            </a:r>
            <a:r>
              <a:rPr kumimoji="1" lang="en-US" sz="2400" b="1" smtClean="0">
                <a:latin typeface="Times New Roman" charset="0"/>
              </a:rPr>
              <a:t>, 60</a:t>
            </a:r>
            <a:r>
              <a:rPr kumimoji="1" lang="ja-JP" altLang="en-US" sz="2400" b="1" smtClean="0">
                <a:latin typeface="Times New Roman" charset="0"/>
              </a:rPr>
              <a:t>’</a:t>
            </a:r>
            <a:r>
              <a:rPr kumimoji="1" lang="en-US" sz="2400" b="1" smtClean="0">
                <a:latin typeface="Times New Roman" charset="0"/>
              </a:rPr>
              <a:t> 70</a:t>
            </a:r>
            <a:r>
              <a:rPr kumimoji="1" lang="ja-JP" altLang="en-US" sz="2400" b="1" smtClean="0">
                <a:latin typeface="Times New Roman" charset="0"/>
              </a:rPr>
              <a:t>’</a:t>
            </a:r>
            <a:r>
              <a:rPr kumimoji="1" lang="en-US" sz="2400" b="1" smtClean="0">
                <a:latin typeface="Times New Roman" charset="0"/>
              </a:rPr>
              <a:t>, 80</a:t>
            </a:r>
            <a:r>
              <a:rPr kumimoji="1" lang="ja-JP" altLang="en-US" sz="2400" b="1" smtClean="0">
                <a:latin typeface="Times New Roman" charset="0"/>
              </a:rPr>
              <a:t>’</a:t>
            </a:r>
            <a:r>
              <a:rPr kumimoji="1" lang="en-US" sz="2400" b="1" smtClean="0">
                <a:latin typeface="Times New Roman" charset="0"/>
              </a:rPr>
              <a:t>, 90</a:t>
            </a:r>
            <a:r>
              <a:rPr kumimoji="1" lang="ja-JP" altLang="en-US" sz="2400" b="1" smtClean="0">
                <a:latin typeface="Times New Roman" charset="0"/>
              </a:rPr>
              <a:t>’</a:t>
            </a:r>
            <a:r>
              <a:rPr kumimoji="1" lang="en-US" sz="2400" b="1" smtClean="0">
                <a:latin typeface="Times New Roman" charset="0"/>
              </a:rPr>
              <a:t>, 100</a:t>
            </a:r>
            <a:r>
              <a:rPr kumimoji="1" lang="ja-JP" altLang="en-US" sz="2400" b="1" smtClean="0">
                <a:latin typeface="Times New Roman" charset="0"/>
              </a:rPr>
              <a:t>’</a:t>
            </a:r>
            <a:r>
              <a:rPr kumimoji="1" lang="en-US" sz="2400" b="1" smtClean="0">
                <a:latin typeface="Times New Roman" charset="0"/>
              </a:rPr>
              <a:t>, 110</a:t>
            </a:r>
            <a:r>
              <a:rPr kumimoji="1" lang="ja-JP" altLang="en-US" sz="2400" b="1" smtClean="0">
                <a:latin typeface="Times New Roman" charset="0"/>
              </a:rPr>
              <a:t>’</a:t>
            </a:r>
            <a:r>
              <a:rPr kumimoji="1" lang="en-US" sz="2400" b="1" smtClean="0">
                <a:latin typeface="Times New Roman" charset="0"/>
              </a:rPr>
              <a:t>, 120</a:t>
            </a:r>
            <a:r>
              <a:rPr kumimoji="1" lang="ja-JP" altLang="en-US" sz="2400" b="1" smtClean="0">
                <a:latin typeface="Times New Roman" charset="0"/>
              </a:rPr>
              <a:t>’</a:t>
            </a:r>
            <a:r>
              <a:rPr kumimoji="1" lang="en-US" sz="2400" b="1" smtClean="0">
                <a:latin typeface="Times New Roman" charset="0"/>
              </a:rPr>
              <a:t>.</a:t>
            </a:r>
            <a:r>
              <a:rPr kumimoji="1" lang="ja-JP" altLang="en-US" sz="2400" b="1" smtClean="0">
                <a:latin typeface="Times New Roman" charset="0"/>
              </a:rPr>
              <a:t>”</a:t>
            </a:r>
            <a:endParaRPr kumimoji="1" lang="en-US" sz="2800" b="1" smtClean="0">
              <a:latin typeface="Times New Roman" charset="0"/>
            </a:endParaRPr>
          </a:p>
          <a:p>
            <a:pPr eaLnBrk="1" hangingPunct="1">
              <a:lnSpc>
                <a:spcPct val="90000"/>
              </a:lnSpc>
              <a:buFontTx/>
              <a:buNone/>
              <a:defRPr/>
            </a:pPr>
            <a:endParaRPr kumimoji="1" lang="en-US" sz="2800" b="1" smtClean="0">
              <a:latin typeface="Times New Roman" charset="0"/>
            </a:endParaRPr>
          </a:p>
          <a:p>
            <a:pPr eaLnBrk="1" hangingPunct="1">
              <a:lnSpc>
                <a:spcPct val="90000"/>
              </a:lnSpc>
              <a:buFontTx/>
              <a:buNone/>
              <a:defRPr/>
            </a:pP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2000" y="304800"/>
            <a:ext cx="7772400" cy="1143000"/>
          </a:xfrm>
        </p:spPr>
        <p:txBody>
          <a:bodyPr/>
          <a:lstStyle/>
          <a:p>
            <a:pPr eaLnBrk="1" hangingPunct="1">
              <a:defRPr/>
            </a:pPr>
            <a:r>
              <a:rPr kumimoji="1" lang="en-US" smtClean="0"/>
              <a:t>Comment on Marks	</a:t>
            </a:r>
          </a:p>
        </p:txBody>
      </p:sp>
      <p:sp>
        <p:nvSpPr>
          <p:cNvPr id="48131" name="Rectangle 3"/>
          <p:cNvSpPr>
            <a:spLocks noGrp="1" noChangeArrowheads="1"/>
          </p:cNvSpPr>
          <p:nvPr>
            <p:ph type="body" idx="1"/>
          </p:nvPr>
        </p:nvSpPr>
        <p:spPr>
          <a:xfrm>
            <a:off x="762000" y="1295400"/>
            <a:ext cx="7772400" cy="3898900"/>
          </a:xfrm>
        </p:spPr>
        <p:txBody>
          <a:bodyPr/>
          <a:lstStyle/>
          <a:p>
            <a:pPr eaLnBrk="1" hangingPunct="1">
              <a:lnSpc>
                <a:spcPct val="90000"/>
              </a:lnSpc>
              <a:defRPr/>
            </a:pPr>
            <a:r>
              <a:rPr kumimoji="1" lang="en-US" sz="2800" smtClean="0"/>
              <a:t>Takeoff Marks are the single most important  tool that athletes and coaches can use during competition to insure a safe vault.</a:t>
            </a:r>
          </a:p>
          <a:p>
            <a:pPr eaLnBrk="1" hangingPunct="1">
              <a:lnSpc>
                <a:spcPct val="90000"/>
              </a:lnSpc>
              <a:buFontTx/>
              <a:buNone/>
              <a:defRPr/>
            </a:pPr>
            <a:endParaRPr kumimoji="1" lang="en-US" sz="2800" i="1" smtClean="0"/>
          </a:p>
          <a:p>
            <a:pPr eaLnBrk="1" hangingPunct="1">
              <a:lnSpc>
                <a:spcPct val="90000"/>
              </a:lnSpc>
              <a:buFontTx/>
              <a:buNone/>
              <a:defRPr/>
            </a:pPr>
            <a:r>
              <a:rPr kumimoji="1" lang="en-US" sz="2800" i="1" smtClean="0">
                <a:latin typeface="Georgia" charset="0"/>
              </a:rPr>
              <a:t>	Good preventative officiating is for the vault official to put down plant marks from 6</a:t>
            </a:r>
            <a:r>
              <a:rPr kumimoji="1" lang="ja-JP" altLang="en-US" sz="2800" i="1" smtClean="0">
                <a:latin typeface="Georgia" charset="0"/>
              </a:rPr>
              <a:t>’</a:t>
            </a:r>
            <a:r>
              <a:rPr kumimoji="1" lang="en-US" sz="2800" i="1" smtClean="0">
                <a:latin typeface="Georgia" charset="0"/>
              </a:rPr>
              <a:t> to 13</a:t>
            </a:r>
            <a:r>
              <a:rPr kumimoji="1" lang="ja-JP" altLang="en-US" sz="2800" i="1" smtClean="0">
                <a:latin typeface="Georgia" charset="0"/>
              </a:rPr>
              <a:t>’</a:t>
            </a:r>
            <a:r>
              <a:rPr kumimoji="1" lang="en-US" sz="2800" i="1" smtClean="0">
                <a:latin typeface="Georgia" charset="0"/>
              </a:rPr>
              <a:t> if they aren</a:t>
            </a:r>
            <a:r>
              <a:rPr kumimoji="1" lang="ja-JP" altLang="en-US" sz="2800" i="1" smtClean="0">
                <a:latin typeface="Georgia" charset="0"/>
              </a:rPr>
              <a:t>’</a:t>
            </a:r>
            <a:r>
              <a:rPr kumimoji="1" lang="en-US" sz="2800" i="1" smtClean="0">
                <a:latin typeface="Georgia" charset="0"/>
              </a:rPr>
              <a:t>t already there.</a:t>
            </a:r>
            <a:endParaRPr kumimoji="1" lang="en-US" sz="2800" smtClean="0"/>
          </a:p>
          <a:p>
            <a:pPr eaLnBrk="1" hangingPunct="1">
              <a:lnSpc>
                <a:spcPct val="90000"/>
              </a:lnSpc>
              <a:buFontTx/>
              <a:buNone/>
              <a:defRPr/>
            </a:pPr>
            <a:endParaRPr kumimoji="1" lang="en-US" sz="2800" smtClean="0"/>
          </a:p>
          <a:p>
            <a:pPr eaLnBrk="1" hangingPunct="1">
              <a:lnSpc>
                <a:spcPct val="90000"/>
              </a:lnSpc>
              <a:buFontTx/>
              <a:buNone/>
              <a:defRPr/>
            </a:pPr>
            <a:r>
              <a:rPr kumimoji="1" lang="en-US" sz="2800" smtClean="0"/>
              <a:t>The placement of these marks by the official does NOT prevent the athlete from placing marks beside (not on) the runway (the Games Committee can determine the number of those marks)</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plant 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135938"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kumimoji="1" lang="en-US" smtClean="0"/>
              <a:t>Standards	</a:t>
            </a:r>
          </a:p>
        </p:txBody>
      </p:sp>
      <p:sp>
        <p:nvSpPr>
          <p:cNvPr id="56323"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800" dirty="0" smtClean="0"/>
              <a:t>Standards (which hold up the crossbar) need to be able to move from 18</a:t>
            </a:r>
            <a:r>
              <a:rPr kumimoji="1" lang="ja-JP" altLang="en-US" sz="2800" dirty="0" smtClean="0"/>
              <a:t>”</a:t>
            </a:r>
            <a:r>
              <a:rPr kumimoji="1" lang="en-US" sz="2800" dirty="0" smtClean="0"/>
              <a:t> behind the zero mark  to 31 1/2</a:t>
            </a:r>
            <a:r>
              <a:rPr kumimoji="1" lang="ja-JP" altLang="en-US" sz="2800" dirty="0" smtClean="0"/>
              <a:t>”</a:t>
            </a:r>
            <a:r>
              <a:rPr kumimoji="1" lang="en-US" sz="2800" dirty="0" smtClean="0"/>
              <a:t> (45cm to 80cm).  They also need to be able to be </a:t>
            </a:r>
            <a:r>
              <a:rPr kumimoji="1" lang="ja-JP" altLang="en-US" sz="2800" dirty="0" smtClean="0"/>
              <a:t>“</a:t>
            </a:r>
            <a:r>
              <a:rPr kumimoji="1" lang="en-US" sz="2800" dirty="0" smtClean="0"/>
              <a:t>zeroed</a:t>
            </a:r>
            <a:r>
              <a:rPr kumimoji="1" lang="ja-JP" altLang="en-US" sz="2800" dirty="0" smtClean="0"/>
              <a:t>”</a:t>
            </a:r>
            <a:r>
              <a:rPr kumimoji="1" lang="en-US" sz="2800" dirty="0" smtClean="0"/>
              <a:t> for the purpose of measuring the crossbar.  The </a:t>
            </a:r>
            <a:r>
              <a:rPr kumimoji="1" lang="ja-JP" altLang="en-US" sz="2800" dirty="0" smtClean="0"/>
              <a:t>“</a:t>
            </a:r>
            <a:r>
              <a:rPr kumimoji="1" lang="en-US" sz="2800" dirty="0" smtClean="0"/>
              <a:t>zero</a:t>
            </a:r>
            <a:r>
              <a:rPr kumimoji="1" lang="ja-JP" altLang="en-US" sz="2800" dirty="0" smtClean="0"/>
              <a:t>”</a:t>
            </a:r>
            <a:r>
              <a:rPr kumimoji="1" lang="en-US" sz="2800" dirty="0" smtClean="0"/>
              <a:t> mark is determined by extending the zero from the back of the box to the standard.</a:t>
            </a:r>
          </a:p>
          <a:p>
            <a:pPr eaLnBrk="1" hangingPunct="1">
              <a:lnSpc>
                <a:spcPct val="90000"/>
              </a:lnSpc>
              <a:defRPr/>
            </a:pPr>
            <a:r>
              <a:rPr kumimoji="1" lang="en-US" sz="2800" dirty="0" smtClean="0"/>
              <a:t>(behind the zero mark means towards the mat) *</a:t>
            </a:r>
            <a:r>
              <a:rPr kumimoji="1" lang="en-US" sz="2800" i="1" dirty="0" smtClean="0"/>
              <a:t>changed to 18” in fall of 2012</a:t>
            </a:r>
            <a:endParaRPr kumimoji="1" lang="en-US" sz="2800" dirty="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kumimoji="1" lang="en-US" smtClean="0"/>
              <a:t>Standards	</a:t>
            </a:r>
          </a:p>
        </p:txBody>
      </p:sp>
      <p:sp>
        <p:nvSpPr>
          <p:cNvPr id="57347"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800" dirty="0" smtClean="0"/>
              <a:t>The deeper a vaulter jumps into the pit, the safer the vaulter is likely to be.  Therefore it is critical that standards can be set the full range from 18</a:t>
            </a:r>
            <a:r>
              <a:rPr kumimoji="1" lang="ja-JP" altLang="en-US" sz="2800" dirty="0" smtClean="0"/>
              <a:t>”</a:t>
            </a:r>
            <a:r>
              <a:rPr kumimoji="1" lang="en-US" sz="2800" dirty="0" smtClean="0"/>
              <a:t> to 31 1/2</a:t>
            </a:r>
            <a:r>
              <a:rPr kumimoji="1" lang="ja-JP" altLang="en-US" sz="2800" dirty="0" smtClean="0"/>
              <a:t>”</a:t>
            </a:r>
            <a:r>
              <a:rPr kumimoji="1" lang="en-US" sz="2800" dirty="0" smtClean="0"/>
              <a:t> inches.  </a:t>
            </a:r>
          </a:p>
          <a:p>
            <a:pPr eaLnBrk="1" hangingPunct="1">
              <a:lnSpc>
                <a:spcPct val="90000"/>
              </a:lnSpc>
              <a:defRPr/>
            </a:pPr>
            <a:r>
              <a:rPr kumimoji="1" lang="en-US" sz="2800" dirty="0" smtClean="0"/>
              <a:t>The measurement should be made from the position of the crossbar.  Therefore the crossbar should be lined up (not some other part of the standard) at the appropriate mark when setting the standards.</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crossbar setting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463"/>
            <a:ext cx="7467600"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flipH="1">
            <a:off x="4267200" y="5791200"/>
            <a:ext cx="533400" cy="381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4267200" y="5715000"/>
            <a:ext cx="457200" cy="609600"/>
          </a:xfrm>
          <a:prstGeom prst="line">
            <a:avLst/>
          </a:prstGeom>
          <a:ln>
            <a:headEnd type="none" w="med" len="med"/>
            <a:tailEnd type="none" w="med" len="med"/>
          </a:ln>
          <a:extLst/>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bwMode="auto">
          <a:xfrm flipH="1">
            <a:off x="4191000" y="5715000"/>
            <a:ext cx="533400" cy="609600"/>
          </a:xfrm>
          <a:prstGeom prst="line">
            <a:avLst/>
          </a:prstGeom>
          <a:ln>
            <a:headEnd type="none" w="med" len="med"/>
            <a:tailEnd type="none" w="med" len="med"/>
          </a:ln>
          <a:extLst/>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026"/>
          <p:cNvSpPr>
            <a:spLocks noGrp="1" noChangeArrowheads="1"/>
          </p:cNvSpPr>
          <p:nvPr>
            <p:ph type="title"/>
          </p:nvPr>
        </p:nvSpPr>
        <p:spPr/>
        <p:txBody>
          <a:bodyPr/>
          <a:lstStyle/>
          <a:p>
            <a:pPr eaLnBrk="1" hangingPunct="1">
              <a:defRPr/>
            </a:pPr>
            <a:r>
              <a:rPr lang="en-US" smtClean="0"/>
              <a:t>Section 2 - Poles and Pole Vaulter Inspection</a:t>
            </a:r>
          </a:p>
        </p:txBody>
      </p:sp>
      <p:sp>
        <p:nvSpPr>
          <p:cNvPr id="242691" name="Rectangle 1027"/>
          <p:cNvSpPr>
            <a:spLocks noGrp="1" noChangeArrowheads="1"/>
          </p:cNvSpPr>
          <p:nvPr>
            <p:ph type="body" idx="1"/>
          </p:nvPr>
        </p:nvSpPr>
        <p:spPr/>
        <p:txBody>
          <a:bodyPr/>
          <a:lstStyle/>
          <a:p>
            <a:pPr eaLnBrk="1" hangingPunct="1">
              <a:defRPr/>
            </a:pPr>
            <a:r>
              <a:rPr lang="en-US" smtClean="0"/>
              <a:t>The event official is responsible for inspecting the pole(s) and making sure they are appropriate (weight, legality) for the vaulter who is using them</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152400"/>
            <a:ext cx="7772400" cy="1143000"/>
          </a:xfrm>
        </p:spPr>
        <p:txBody>
          <a:bodyPr/>
          <a:lstStyle/>
          <a:p>
            <a:pPr eaLnBrk="1" hangingPunct="1">
              <a:defRPr/>
            </a:pPr>
            <a:r>
              <a:rPr kumimoji="1" lang="en-US" smtClean="0"/>
              <a:t>Pole Inspection</a:t>
            </a:r>
          </a:p>
        </p:txBody>
      </p:sp>
      <p:sp>
        <p:nvSpPr>
          <p:cNvPr id="66563" name="Rectangle 3"/>
          <p:cNvSpPr>
            <a:spLocks noGrp="1" noChangeArrowheads="1"/>
          </p:cNvSpPr>
          <p:nvPr>
            <p:ph type="body" idx="1"/>
          </p:nvPr>
        </p:nvSpPr>
        <p:spPr>
          <a:xfrm>
            <a:off x="228600" y="1295400"/>
            <a:ext cx="8610600" cy="4953000"/>
          </a:xfrm>
        </p:spPr>
        <p:txBody>
          <a:bodyPr/>
          <a:lstStyle/>
          <a:p>
            <a:pPr lvl="2" eaLnBrk="1" hangingPunct="1">
              <a:defRPr/>
            </a:pPr>
            <a:r>
              <a:rPr kumimoji="1" lang="en-US" sz="2000" b="1" smtClean="0">
                <a:latin typeface="Times New Roman" charset="0"/>
              </a:rPr>
              <a:t>POLE WEIGHT RATINGS				</a:t>
            </a:r>
          </a:p>
          <a:p>
            <a:pPr lvl="2" eaLnBrk="1" hangingPunct="1">
              <a:defRPr/>
            </a:pPr>
            <a:r>
              <a:rPr kumimoji="1" lang="en-US" sz="2000" b="1" smtClean="0">
                <a:latin typeface="Times New Roman" charset="0"/>
              </a:rPr>
              <a:t>Page 56 Rules Book</a:t>
            </a:r>
          </a:p>
          <a:p>
            <a:pPr lvl="2" eaLnBrk="1" hangingPunct="1">
              <a:defRPr/>
            </a:pPr>
            <a:endParaRPr kumimoji="1" lang="en-US" sz="2000" b="1" smtClean="0">
              <a:latin typeface="Times New Roman" charset="0"/>
            </a:endParaRPr>
          </a:p>
          <a:p>
            <a:pPr lvl="2" eaLnBrk="1" hangingPunct="1">
              <a:defRPr/>
            </a:pPr>
            <a:r>
              <a:rPr kumimoji="1" lang="en-US" b="1" smtClean="0">
                <a:latin typeface="Times New Roman" charset="0"/>
              </a:rPr>
              <a:t>7-5-3 </a:t>
            </a:r>
            <a:r>
              <a:rPr kumimoji="1" lang="ja-JP" altLang="en-US" b="1" smtClean="0">
                <a:latin typeface="Arial"/>
              </a:rPr>
              <a:t>“</a:t>
            </a:r>
            <a:r>
              <a:rPr kumimoji="1" lang="en-US" b="1" smtClean="0">
                <a:latin typeface="Times New Roman" charset="0"/>
              </a:rPr>
              <a:t>The competitor</a:t>
            </a:r>
            <a:r>
              <a:rPr kumimoji="1" lang="ja-JP" altLang="en-US" b="1" smtClean="0">
                <a:latin typeface="Arial"/>
              </a:rPr>
              <a:t>’</a:t>
            </a:r>
            <a:r>
              <a:rPr kumimoji="1" lang="en-US" b="1" smtClean="0">
                <a:latin typeface="Times New Roman" charset="0"/>
              </a:rPr>
              <a:t>s weight shall be at or below the manufacturer</a:t>
            </a:r>
            <a:r>
              <a:rPr kumimoji="1" lang="ja-JP" altLang="en-US" b="1" smtClean="0">
                <a:latin typeface="Arial"/>
              </a:rPr>
              <a:t>’</a:t>
            </a:r>
            <a:r>
              <a:rPr kumimoji="1" lang="en-US" b="1" smtClean="0">
                <a:latin typeface="Times New Roman" charset="0"/>
              </a:rPr>
              <a:t>s pole rating.  The manufacturer must include on each pole: the pole rating that shall be a minimum of ¾</a:t>
            </a:r>
            <a:r>
              <a:rPr kumimoji="1" lang="ja-JP" altLang="en-US" b="1" smtClean="0">
                <a:latin typeface="Arial"/>
              </a:rPr>
              <a:t>”</a:t>
            </a:r>
            <a:r>
              <a:rPr kumimoji="1" lang="en-US" b="1" smtClean="0">
                <a:latin typeface="Times New Roman" charset="0"/>
              </a:rPr>
              <a:t> in a contrasting color located within or above the top handhold position; a 1-inch circular band indicating the maximum top handhold position with the position determined by the manufacturer.  </a:t>
            </a:r>
            <a:r>
              <a:rPr kumimoji="1" lang="en-US" b="1" smtClean="0">
                <a:latin typeface="Arial"/>
              </a:rPr>
              <a:t>…</a:t>
            </a:r>
            <a:endParaRPr kumimoji="1" lang="en-US" sz="20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n-US" smtClean="0"/>
              <a:t>Pole Inspection</a:t>
            </a:r>
          </a:p>
        </p:txBody>
      </p:sp>
      <p:sp>
        <p:nvSpPr>
          <p:cNvPr id="256003" name="Rectangle 3"/>
          <p:cNvSpPr>
            <a:spLocks noGrp="1" noChangeArrowheads="1"/>
          </p:cNvSpPr>
          <p:nvPr>
            <p:ph type="body" idx="1"/>
          </p:nvPr>
        </p:nvSpPr>
        <p:spPr/>
        <p:txBody>
          <a:bodyPr/>
          <a:lstStyle/>
          <a:p>
            <a:pPr eaLnBrk="1" hangingPunct="1">
              <a:defRPr/>
            </a:pPr>
            <a:r>
              <a:rPr lang="en-US" sz="2400" dirty="0" smtClean="0"/>
              <a:t>As of 2009 – National High School Federation rules state that reading the weight etched into the pole by the manufacturer is NOT a way to certify a pole.  The pole must have the manufacturer</a:t>
            </a:r>
            <a:r>
              <a:rPr lang="ja-JP" altLang="en-US" sz="2400" dirty="0" smtClean="0"/>
              <a:t>’</a:t>
            </a:r>
            <a:r>
              <a:rPr lang="en-US" sz="2400" dirty="0" smtClean="0"/>
              <a:t>s label.  In the past coaches  could mark poles made prior to labeling to make them legal.  As of 2009 - this is no longer allowed.</a:t>
            </a:r>
            <a:endParaRPr lang="en-US" dirty="0" smtClean="0"/>
          </a:p>
          <a:p>
            <a:pPr eaLnBrk="1" hangingPunct="1">
              <a:defRPr/>
            </a:pPr>
            <a:endParaRPr lang="en-US" sz="2000" i="1" dirty="0" smtClean="0"/>
          </a:p>
          <a:p>
            <a:pPr eaLnBrk="1" hangingPunct="1">
              <a:defRPr/>
            </a:pPr>
            <a:r>
              <a:rPr lang="en-US" sz="2000" i="1" dirty="0" smtClean="0"/>
              <a:t>Note - coaches with poles manufactured prior to labeling (pre-</a:t>
            </a:r>
            <a:r>
              <a:rPr lang="ja-JP" altLang="en-US" sz="2000" i="1" dirty="0" smtClean="0"/>
              <a:t>’</a:t>
            </a:r>
            <a:r>
              <a:rPr lang="en-US" sz="2000" i="1" dirty="0" smtClean="0"/>
              <a:t>94) can check with the poles</a:t>
            </a:r>
            <a:r>
              <a:rPr lang="ja-JP" altLang="en-US" sz="2000" i="1" dirty="0" smtClean="0"/>
              <a:t>’</a:t>
            </a:r>
            <a:r>
              <a:rPr lang="en-US" sz="2000" i="1" dirty="0" smtClean="0"/>
              <a:t> manufacturer about getting proper labels for those poles.</a:t>
            </a:r>
            <a:r>
              <a:rPr lang="en-US" i="1" dirty="0" smtClean="0"/>
              <a:t> </a:t>
            </a:r>
            <a:endParaRPr lang="en-US" dirty="0"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t>Pole Vault Officiating </a:t>
            </a:r>
            <a:br>
              <a:rPr lang="en-US" smtClean="0"/>
            </a:br>
            <a:r>
              <a:rPr lang="en-US" smtClean="0"/>
              <a:t> Venue Inspection</a:t>
            </a:r>
          </a:p>
        </p:txBody>
      </p:sp>
      <p:sp>
        <p:nvSpPr>
          <p:cNvPr id="7171" name="Rectangle 3"/>
          <p:cNvSpPr>
            <a:spLocks noGrp="1" noChangeArrowheads="1"/>
          </p:cNvSpPr>
          <p:nvPr>
            <p:ph type="body" idx="1"/>
          </p:nvPr>
        </p:nvSpPr>
        <p:spPr>
          <a:xfrm>
            <a:off x="685800" y="2125663"/>
            <a:ext cx="7772400" cy="3898900"/>
          </a:xfrm>
        </p:spPr>
        <p:txBody>
          <a:bodyPr/>
          <a:lstStyle/>
          <a:p>
            <a:pPr eaLnBrk="1" hangingPunct="1">
              <a:defRPr/>
            </a:pPr>
            <a:r>
              <a:rPr lang="en-US" smtClean="0"/>
              <a:t>The Referee and Head Field Judge are responsible for the inspection of the field event venues.  </a:t>
            </a:r>
          </a:p>
          <a:p>
            <a:pPr eaLnBrk="1" hangingPunct="1">
              <a:defRPr/>
            </a:pPr>
            <a:r>
              <a:rPr lang="en-US" smtClean="0"/>
              <a:t>The pole vault requires the following areas to pass inspection:</a:t>
            </a:r>
          </a:p>
          <a:p>
            <a:pPr lvl="1" eaLnBrk="1" hangingPunct="1">
              <a:defRPr/>
            </a:pPr>
            <a:r>
              <a:rPr lang="en-US" smtClean="0"/>
              <a:t>- the pole vault pit (mat) </a:t>
            </a:r>
          </a:p>
          <a:p>
            <a:pPr lvl="2" eaLnBrk="1" hangingPunct="1">
              <a:defRPr/>
            </a:pPr>
            <a:r>
              <a:rPr lang="en-US" smtClean="0"/>
              <a:t>Must be of legal size</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kumimoji="1" lang="en-US" smtClean="0"/>
              <a:t>Pole Inspection</a:t>
            </a:r>
          </a:p>
        </p:txBody>
      </p:sp>
      <p:sp>
        <p:nvSpPr>
          <p:cNvPr id="67587"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400" smtClean="0"/>
              <a:t>As the rule states that the Manufacturer</a:t>
            </a:r>
            <a:r>
              <a:rPr kumimoji="1" lang="ja-JP" altLang="en-US" sz="2400" smtClean="0"/>
              <a:t>’</a:t>
            </a:r>
            <a:r>
              <a:rPr kumimoji="1" lang="en-US" sz="2400" smtClean="0"/>
              <a:t>s Logo is placed determined by the Manufacturer -- it is important that Officials recognize when that label has been altered.</a:t>
            </a:r>
          </a:p>
          <a:p>
            <a:pPr eaLnBrk="1" hangingPunct="1">
              <a:lnSpc>
                <a:spcPct val="90000"/>
              </a:lnSpc>
              <a:defRPr/>
            </a:pPr>
            <a:r>
              <a:rPr kumimoji="1" lang="en-US" sz="2400" smtClean="0"/>
              <a:t>Athletes and coaches have altered the labels -- including those competing at the highest levels</a:t>
            </a:r>
          </a:p>
          <a:p>
            <a:pPr eaLnBrk="1" hangingPunct="1">
              <a:lnSpc>
                <a:spcPct val="90000"/>
              </a:lnSpc>
              <a:defRPr/>
            </a:pPr>
            <a:r>
              <a:rPr kumimoji="1" lang="en-US" sz="2400" smtClean="0"/>
              <a:t>- alterations include moving the label  (higher on the pole) and changing the labels from one pole to another  to make a pole appear to </a:t>
            </a:r>
            <a:r>
              <a:rPr kumimoji="1" lang="ja-JP" altLang="en-US" sz="2400" smtClean="0"/>
              <a:t>“</a:t>
            </a:r>
            <a:r>
              <a:rPr kumimoji="1" lang="en-US" sz="2400" smtClean="0"/>
              <a:t>weigh more</a:t>
            </a:r>
            <a:r>
              <a:rPr kumimoji="1" lang="ja-JP" altLang="en-US" sz="2400" smtClean="0"/>
              <a:t>”</a:t>
            </a:r>
            <a:r>
              <a:rPr kumimoji="1" lang="en-US" sz="2400" smtClean="0"/>
              <a:t> </a:t>
            </a:r>
            <a:endParaRPr kumimoji="1" lang="en-US" sz="2800" smtClean="0"/>
          </a:p>
          <a:p>
            <a:pPr eaLnBrk="1" hangingPunct="1">
              <a:lnSpc>
                <a:spcPct val="90000"/>
              </a:lnSpc>
              <a:buFontTx/>
              <a:buNone/>
              <a:defRPr/>
            </a:pP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kumimoji="1" lang="en-US" smtClean="0"/>
              <a:t>Pole Inspection</a:t>
            </a:r>
          </a:p>
        </p:txBody>
      </p:sp>
      <p:sp>
        <p:nvSpPr>
          <p:cNvPr id="68611" name="Rectangle 3"/>
          <p:cNvSpPr>
            <a:spLocks noGrp="1" noChangeArrowheads="1"/>
          </p:cNvSpPr>
          <p:nvPr>
            <p:ph type="body" idx="1"/>
          </p:nvPr>
        </p:nvSpPr>
        <p:spPr>
          <a:xfrm>
            <a:off x="685800" y="2125663"/>
            <a:ext cx="7772400" cy="3898900"/>
          </a:xfrm>
        </p:spPr>
        <p:txBody>
          <a:bodyPr/>
          <a:lstStyle/>
          <a:p>
            <a:pPr eaLnBrk="1" hangingPunct="1">
              <a:defRPr/>
            </a:pPr>
            <a:r>
              <a:rPr kumimoji="1" lang="en-US" sz="2800" i="1" smtClean="0">
                <a:latin typeface="Baskerville Old Face" charset="0"/>
              </a:rPr>
              <a:t>Note:  Poles are certified for a weight vaulting with the top hand holding at or below the handhold label.  When that label is moved (up the pole) it actually lowers the effective weight rating of that pole (thus a 160 might really be a 157).</a:t>
            </a:r>
          </a:p>
          <a:p>
            <a:pPr eaLnBrk="1" hangingPunct="1">
              <a:defRPr/>
            </a:pPr>
            <a:r>
              <a:rPr kumimoji="1" lang="en-US" sz="2800" i="1" smtClean="0">
                <a:latin typeface="Baskerville Old Face" charset="0"/>
              </a:rPr>
              <a:t>This creates an UNSAFE condition.</a:t>
            </a:r>
            <a:endParaRPr kumimoji="1" lang="en-US" sz="2800" i="1"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endParaRPr kumimoji="1" lang="en-US" smtClean="0"/>
          </a:p>
        </p:txBody>
      </p:sp>
      <p:sp>
        <p:nvSpPr>
          <p:cNvPr id="65539" name="Rectangle 3"/>
          <p:cNvSpPr>
            <a:spLocks noGrp="1" noChangeArrowheads="1"/>
          </p:cNvSpPr>
          <p:nvPr>
            <p:ph type="body" idx="1"/>
          </p:nvPr>
        </p:nvSpPr>
        <p:spPr>
          <a:xfrm>
            <a:off x="685800" y="2125663"/>
            <a:ext cx="7772400" cy="3898900"/>
          </a:xfrm>
        </p:spPr>
        <p:txBody>
          <a:bodyPr/>
          <a:lstStyle/>
          <a:p>
            <a:pPr eaLnBrk="1" hangingPunct="1">
              <a:defRPr/>
            </a:pPr>
            <a:endParaRPr kumimoji="1" lang="en-US" smtClean="0"/>
          </a:p>
        </p:txBody>
      </p:sp>
      <p:pic>
        <p:nvPicPr>
          <p:cNvPr id="91139" name="Picture 4" descr="Spirit Label Mea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kumimoji="1" lang="en-US" smtClean="0"/>
              <a:t>Pole Inspection</a:t>
            </a:r>
          </a:p>
        </p:txBody>
      </p:sp>
      <p:sp>
        <p:nvSpPr>
          <p:cNvPr id="70659" name="Rectangle 3"/>
          <p:cNvSpPr>
            <a:spLocks noGrp="1" noChangeArrowheads="1"/>
          </p:cNvSpPr>
          <p:nvPr>
            <p:ph type="body" idx="1"/>
          </p:nvPr>
        </p:nvSpPr>
        <p:spPr>
          <a:xfrm>
            <a:off x="685800" y="2125663"/>
            <a:ext cx="7772400" cy="3898900"/>
          </a:xfrm>
        </p:spPr>
        <p:txBody>
          <a:bodyPr/>
          <a:lstStyle/>
          <a:p>
            <a:pPr eaLnBrk="1" hangingPunct="1">
              <a:defRPr/>
            </a:pPr>
            <a:r>
              <a:rPr kumimoji="1" lang="en-US" smtClean="0"/>
              <a:t>UCS Spirit Pole labels are placed by the manufacturer such that the bottom of the handhold label is six inches below the top of the pole.  </a:t>
            </a:r>
          </a:p>
          <a:p>
            <a:pPr eaLnBrk="1" hangingPunct="1">
              <a:buFontTx/>
              <a:buNone/>
              <a:defRPr/>
            </a:pPr>
            <a:endParaRPr kumimoji="1" lang="en-US"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a:xfrm>
            <a:off x="0" y="0"/>
            <a:ext cx="4953000" cy="6858000"/>
          </a:xfrm>
        </p:spPr>
        <p:txBody>
          <a:bodyPr/>
          <a:lstStyle/>
          <a:p>
            <a:pPr eaLnBrk="1" hangingPunct="1">
              <a:defRPr/>
            </a:pPr>
            <a:r>
              <a:rPr lang="en-US" sz="2800" smtClean="0"/>
              <a:t>Poles Manufactured by Gill - Pacer, Skypole, Mystic</a:t>
            </a:r>
          </a:p>
          <a:p>
            <a:pPr eaLnBrk="1" hangingPunct="1">
              <a:defRPr/>
            </a:pPr>
            <a:r>
              <a:rPr lang="en-US" sz="2800" smtClean="0"/>
              <a:t>Hand hold mark 3</a:t>
            </a:r>
            <a:r>
              <a:rPr lang="ja-JP" altLang="en-US" sz="2800" smtClean="0"/>
              <a:t>”</a:t>
            </a:r>
            <a:r>
              <a:rPr lang="en-US" sz="2800" smtClean="0"/>
              <a:t> from top of pole - weight marked on handhold mark.</a:t>
            </a:r>
          </a:p>
          <a:p>
            <a:pPr eaLnBrk="1" hangingPunct="1">
              <a:defRPr/>
            </a:pPr>
            <a:r>
              <a:rPr lang="en-US" sz="2800" smtClean="0"/>
              <a:t>Also - flex# and weight on label on top of pole</a:t>
            </a:r>
          </a:p>
          <a:p>
            <a:pPr eaLnBrk="1" hangingPunct="1">
              <a:defRPr/>
            </a:pPr>
            <a:r>
              <a:rPr lang="en-US" sz="2800" smtClean="0"/>
              <a:t>Finally (on newer poles) a barcode label is actually in the pole - if there is a question the barcode label # should match the label# on the top of the pole (thus assuring the pole is rated as marked) </a:t>
            </a:r>
          </a:p>
        </p:txBody>
      </p:sp>
      <p:pic>
        <p:nvPicPr>
          <p:cNvPr id="95234" name="Picture 4" descr="Gill Pole La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0"/>
            <a:ext cx="434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1027"/>
          <p:cNvSpPr>
            <a:spLocks noGrp="1" noChangeArrowheads="1"/>
          </p:cNvSpPr>
          <p:nvPr>
            <p:ph type="body" idx="1"/>
          </p:nvPr>
        </p:nvSpPr>
        <p:spPr>
          <a:xfrm>
            <a:off x="0" y="0"/>
            <a:ext cx="9144000" cy="4114800"/>
          </a:xfrm>
        </p:spPr>
        <p:txBody>
          <a:bodyPr/>
          <a:lstStyle/>
          <a:p>
            <a:pPr eaLnBrk="1" hangingPunct="1">
              <a:defRPr/>
            </a:pPr>
            <a:r>
              <a:rPr lang="en-US" smtClean="0"/>
              <a:t>Essex Pole Label - 3</a:t>
            </a:r>
            <a:r>
              <a:rPr lang="ja-JP" altLang="en-US" smtClean="0"/>
              <a:t>”</a:t>
            </a:r>
            <a:r>
              <a:rPr lang="en-US" smtClean="0"/>
              <a:t> from top of pole Yellow label - pole marked in exact decimals  (123.2 pounds).</a:t>
            </a:r>
          </a:p>
          <a:p>
            <a:pPr eaLnBrk="1" hangingPunct="1">
              <a:defRPr/>
            </a:pPr>
            <a:r>
              <a:rPr lang="en-US" i="1" smtClean="0"/>
              <a:t>Note - the top of this pole has been checked in too many times!!!!!</a:t>
            </a:r>
            <a:endParaRPr lang="en-US" smtClean="0"/>
          </a:p>
        </p:txBody>
      </p:sp>
      <p:pic>
        <p:nvPicPr>
          <p:cNvPr id="97282" name="Picture 1028" descr="Essex Labe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81168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1027"/>
          <p:cNvSpPr>
            <a:spLocks noGrp="1" noChangeArrowheads="1"/>
          </p:cNvSpPr>
          <p:nvPr>
            <p:ph type="body" idx="1"/>
          </p:nvPr>
        </p:nvSpPr>
        <p:spPr>
          <a:xfrm>
            <a:off x="0" y="0"/>
            <a:ext cx="4191000" cy="6858000"/>
          </a:xfrm>
        </p:spPr>
        <p:txBody>
          <a:bodyPr/>
          <a:lstStyle/>
          <a:p>
            <a:pPr eaLnBrk="1" hangingPunct="1">
              <a:defRPr/>
            </a:pPr>
            <a:r>
              <a:rPr lang="en-US" smtClean="0"/>
              <a:t>Newer Essex Label - also has flex information included on the top of the pole.</a:t>
            </a:r>
          </a:p>
        </p:txBody>
      </p:sp>
      <p:pic>
        <p:nvPicPr>
          <p:cNvPr id="99330" name="Picture 1028" descr="Essex Labe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800" y="228600"/>
            <a:ext cx="49022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hangingPunct="1">
              <a:defRPr/>
            </a:pPr>
            <a:r>
              <a:rPr lang="en-US" smtClean="0"/>
              <a:t>Training Poles</a:t>
            </a:r>
          </a:p>
        </p:txBody>
      </p:sp>
      <p:sp>
        <p:nvSpPr>
          <p:cNvPr id="231427" name="Rectangle 3"/>
          <p:cNvSpPr>
            <a:spLocks noGrp="1" noChangeArrowheads="1"/>
          </p:cNvSpPr>
          <p:nvPr>
            <p:ph type="body" idx="1"/>
          </p:nvPr>
        </p:nvSpPr>
        <p:spPr/>
        <p:txBody>
          <a:bodyPr/>
          <a:lstStyle/>
          <a:p>
            <a:pPr eaLnBrk="1" hangingPunct="1">
              <a:defRPr/>
            </a:pPr>
            <a:r>
              <a:rPr lang="en-US" dirty="0" smtClean="0"/>
              <a:t>Variable weight or training poles are still around.  They are weighted to a </a:t>
            </a:r>
            <a:r>
              <a:rPr lang="ja-JP" altLang="en-US" dirty="0" smtClean="0"/>
              <a:t>“</a:t>
            </a:r>
            <a:r>
              <a:rPr lang="en-US" dirty="0" smtClean="0"/>
              <a:t>range</a:t>
            </a:r>
            <a:r>
              <a:rPr lang="ja-JP" altLang="en-US" dirty="0" smtClean="0"/>
              <a:t>”</a:t>
            </a:r>
            <a:r>
              <a:rPr lang="en-US" dirty="0" smtClean="0"/>
              <a:t> (ex:  100-120)  and ARE NOT ALLOWED IN HIGH SCHOOL OR USATF RULES COMPETITIONS.</a:t>
            </a:r>
          </a:p>
          <a:p>
            <a:pPr eaLnBrk="1" hangingPunct="1">
              <a:defRPr/>
            </a:pPr>
            <a:r>
              <a:rPr lang="en-US" dirty="0" smtClean="0"/>
              <a:t>Such poles are marked as </a:t>
            </a:r>
            <a:r>
              <a:rPr lang="ja-JP" altLang="en-US" dirty="0" smtClean="0"/>
              <a:t>“</a:t>
            </a:r>
            <a:r>
              <a:rPr lang="en-US" dirty="0" smtClean="0"/>
              <a:t>training</a:t>
            </a:r>
            <a:r>
              <a:rPr lang="ja-JP" altLang="en-US" dirty="0" smtClean="0"/>
              <a:t>”</a:t>
            </a:r>
            <a:r>
              <a:rPr lang="en-US" dirty="0" smtClean="0"/>
              <a:t> or marked with a weight range rather than a maximum </a:t>
            </a:r>
            <a:r>
              <a:rPr lang="en-US" dirty="0" err="1" smtClean="0"/>
              <a:t>vaulter</a:t>
            </a:r>
            <a:r>
              <a:rPr lang="en-US" dirty="0" smtClean="0"/>
              <a:t> weight</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defRPr/>
            </a:pPr>
            <a:r>
              <a:rPr kumimoji="1" lang="en-US" smtClean="0"/>
              <a:t>Pole Inspection	</a:t>
            </a:r>
          </a:p>
        </p:txBody>
      </p:sp>
      <p:sp>
        <p:nvSpPr>
          <p:cNvPr id="77827" name="Rectangle 3"/>
          <p:cNvSpPr>
            <a:spLocks noGrp="1" noChangeArrowheads="1"/>
          </p:cNvSpPr>
          <p:nvPr>
            <p:ph type="body" idx="1"/>
          </p:nvPr>
        </p:nvSpPr>
        <p:spPr>
          <a:xfrm>
            <a:off x="685800" y="2125663"/>
            <a:ext cx="7772400" cy="3898900"/>
          </a:xfrm>
        </p:spPr>
        <p:txBody>
          <a:bodyPr/>
          <a:lstStyle/>
          <a:p>
            <a:pPr eaLnBrk="1" hangingPunct="1">
              <a:defRPr/>
            </a:pPr>
            <a:r>
              <a:rPr kumimoji="1" lang="en-US" dirty="0" smtClean="0"/>
              <a:t>If the pole is altered - then it should be disallowed for competition.  If there is a question about </a:t>
            </a:r>
            <a:r>
              <a:rPr kumimoji="1" lang="ja-JP" altLang="en-US" dirty="0" smtClean="0"/>
              <a:t>“</a:t>
            </a:r>
            <a:r>
              <a:rPr kumimoji="1" lang="en-US" dirty="0" smtClean="0"/>
              <a:t>relabeling</a:t>
            </a:r>
            <a:r>
              <a:rPr kumimoji="1" lang="ja-JP" altLang="en-US" dirty="0" smtClean="0"/>
              <a:t>”</a:t>
            </a:r>
            <a:r>
              <a:rPr kumimoji="1" lang="en-US" dirty="0" smtClean="0"/>
              <a:t> - then the pole should be disallowed. </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kumimoji="1" lang="en-US" smtClean="0"/>
              <a:t>Tape on the Pole	</a:t>
            </a:r>
          </a:p>
        </p:txBody>
      </p:sp>
      <p:sp>
        <p:nvSpPr>
          <p:cNvPr id="81923" name="Rectangle 3"/>
          <p:cNvSpPr>
            <a:spLocks noGrp="1" noChangeArrowheads="1"/>
          </p:cNvSpPr>
          <p:nvPr>
            <p:ph type="body" idx="1"/>
          </p:nvPr>
        </p:nvSpPr>
        <p:spPr>
          <a:xfrm>
            <a:off x="685800" y="2125663"/>
            <a:ext cx="7772400" cy="3898900"/>
          </a:xfrm>
        </p:spPr>
        <p:txBody>
          <a:bodyPr/>
          <a:lstStyle/>
          <a:p>
            <a:pPr eaLnBrk="1" hangingPunct="1">
              <a:defRPr/>
            </a:pPr>
            <a:r>
              <a:rPr kumimoji="1" lang="en-US" sz="2400" dirty="0" smtClean="0"/>
              <a:t>2011-  National Federation rules of no more than 2 layers of tape has been CHANGED. USATF rules and National Federation are now the same.   </a:t>
            </a:r>
          </a:p>
          <a:p>
            <a:pPr eaLnBrk="1" hangingPunct="1">
              <a:defRPr/>
            </a:pPr>
            <a:r>
              <a:rPr kumimoji="1" lang="en-US" sz="2400" dirty="0" smtClean="0"/>
              <a:t>The rule – no “number of layers” rule – simply that it must be smooth and of uniform thickness</a:t>
            </a:r>
          </a:p>
          <a:p>
            <a:pPr eaLnBrk="1" hangingPunct="1">
              <a:defRPr/>
            </a:pPr>
            <a:r>
              <a:rPr kumimoji="1" lang="en-US" sz="2400" dirty="0" smtClean="0"/>
              <a:t>In practice – poles should be taped from the lower end of the pole to the upper to avoid ridges.  Taping from the top will be smooth at first, but ridges will appear in competition.</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eaLnBrk="1" hangingPunct="1">
              <a:defRPr/>
            </a:pPr>
            <a:r>
              <a:rPr lang="en-US" smtClean="0"/>
              <a:t> </a:t>
            </a:r>
          </a:p>
        </p:txBody>
      </p:sp>
      <p:sp>
        <p:nvSpPr>
          <p:cNvPr id="1027" name="Rectangle 3"/>
          <p:cNvSpPr>
            <a:spLocks noGrp="1" noChangeArrowheads="1"/>
          </p:cNvSpPr>
          <p:nvPr>
            <p:ph type="body" idx="1"/>
          </p:nvPr>
        </p:nvSpPr>
        <p:spPr>
          <a:xfrm>
            <a:off x="228600" y="457200"/>
            <a:ext cx="8458200" cy="6019800"/>
          </a:xfrm>
        </p:spPr>
        <p:txBody>
          <a:bodyPr/>
          <a:lstStyle/>
          <a:p>
            <a:pPr eaLnBrk="1" hangingPunct="1">
              <a:defRPr/>
            </a:pPr>
            <a:r>
              <a:rPr kumimoji="1" lang="en-US" sz="2800" b="1" smtClean="0">
                <a:latin typeface="Times New Roman" charset="0"/>
              </a:rPr>
              <a:t>7-5-7		Overall Landing System</a:t>
            </a:r>
          </a:p>
          <a:p>
            <a:pPr eaLnBrk="1" hangingPunct="1">
              <a:defRPr/>
            </a:pPr>
            <a:endParaRPr kumimoji="1" lang="en-US" sz="2800" b="1" smtClean="0">
              <a:latin typeface="Times New Roman" charset="0"/>
            </a:endParaRPr>
          </a:p>
          <a:p>
            <a:pPr lvl="2" eaLnBrk="1" hangingPunct="1">
              <a:defRPr/>
            </a:pPr>
            <a:r>
              <a:rPr kumimoji="1" lang="ja-JP" altLang="en-US" sz="2000" b="1" smtClean="0">
                <a:latin typeface="Arial"/>
              </a:rPr>
              <a:t>“</a:t>
            </a:r>
            <a:r>
              <a:rPr kumimoji="1" lang="en-US" sz="2000" b="1" smtClean="0">
                <a:latin typeface="Times New Roman" charset="0"/>
              </a:rPr>
              <a:t>The overall size of the pole vault landing pad shall be a minimum of 19 feet, 8 inches (6M) wide by 20 feet, 2 inches deep.</a:t>
            </a:r>
          </a:p>
          <a:p>
            <a:pPr lvl="2" eaLnBrk="1" hangingPunct="1">
              <a:defRPr/>
            </a:pPr>
            <a:r>
              <a:rPr kumimoji="1" lang="en-US" sz="2000" b="1" smtClean="0">
                <a:latin typeface="Times New Roman" charset="0"/>
              </a:rPr>
              <a:t>The landing surface measured beyond the back of the standard bases shall be a minimum of 19 feet, 8 inches (6M) wide.</a:t>
            </a:r>
          </a:p>
          <a:p>
            <a:pPr lvl="2" eaLnBrk="1" hangingPunct="1">
              <a:defRPr/>
            </a:pPr>
            <a:r>
              <a:rPr kumimoji="1" lang="en-US" sz="2000" b="1" smtClean="0">
                <a:latin typeface="Times New Roman" charset="0"/>
              </a:rPr>
              <a:t>The dimension of the landing surface in the back of the vaulting box to the back of the landing pad shall be 16 feet, 5 inches (5M) deep.</a:t>
            </a:r>
          </a:p>
          <a:p>
            <a:pPr lvl="2" eaLnBrk="1" hangingPunct="1">
              <a:defRPr/>
            </a:pPr>
            <a:r>
              <a:rPr kumimoji="1" lang="en-US" sz="2000" b="1" smtClean="0">
                <a:latin typeface="Times New Roman" charset="0"/>
              </a:rPr>
              <a:t>The material of the pad shall be high enough and of a composition that will decelerate the landing.</a:t>
            </a:r>
          </a:p>
          <a:p>
            <a:pPr lvl="2" eaLnBrk="1" hangingPunct="1">
              <a:defRPr/>
            </a:pPr>
            <a:r>
              <a:rPr kumimoji="1" lang="en-US" sz="2000" b="1" smtClean="0">
                <a:latin typeface="Times New Roman" charset="0"/>
              </a:rPr>
              <a:t>When the landing pad is made up of two or more sections, the landing surface shall include a common cover pad extending over all sections.</a:t>
            </a:r>
          </a:p>
          <a:p>
            <a:pPr eaLnBrk="1" hangingPunct="1">
              <a:defRPr/>
            </a:pPr>
            <a:endParaRPr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304800"/>
            <a:ext cx="7772400" cy="1143000"/>
          </a:xfrm>
        </p:spPr>
        <p:txBody>
          <a:bodyPr/>
          <a:lstStyle/>
          <a:p>
            <a:pPr eaLnBrk="1" hangingPunct="1">
              <a:defRPr/>
            </a:pPr>
            <a:r>
              <a:rPr kumimoji="1" lang="en-US" smtClean="0"/>
              <a:t>Tape on the Pole</a:t>
            </a:r>
          </a:p>
        </p:txBody>
      </p:sp>
      <p:sp>
        <p:nvSpPr>
          <p:cNvPr id="80899" name="Rectangle 3"/>
          <p:cNvSpPr>
            <a:spLocks noGrp="1" noChangeArrowheads="1"/>
          </p:cNvSpPr>
          <p:nvPr>
            <p:ph type="body" idx="1"/>
          </p:nvPr>
        </p:nvSpPr>
        <p:spPr>
          <a:xfrm>
            <a:off x="685800" y="1663700"/>
            <a:ext cx="7848600" cy="4508500"/>
          </a:xfrm>
        </p:spPr>
        <p:txBody>
          <a:bodyPr/>
          <a:lstStyle/>
          <a:p>
            <a:pPr lvl="2" eaLnBrk="1" hangingPunct="1">
              <a:lnSpc>
                <a:spcPct val="90000"/>
              </a:lnSpc>
              <a:defRPr/>
            </a:pPr>
            <a:r>
              <a:rPr kumimoji="1" lang="en-US" b="1" dirty="0" smtClean="0">
                <a:latin typeface="Times New Roman" charset="0"/>
              </a:rPr>
              <a:t>7.5.21/B  Use of Adhesive Materials			Page 83 Case Book</a:t>
            </a:r>
          </a:p>
          <a:p>
            <a:pPr lvl="2" eaLnBrk="1" hangingPunct="1">
              <a:lnSpc>
                <a:spcPct val="90000"/>
              </a:lnSpc>
              <a:defRPr/>
            </a:pPr>
            <a:endParaRPr kumimoji="1" lang="en-US" b="1" dirty="0" smtClean="0">
              <a:latin typeface="Times New Roman" charset="0"/>
            </a:endParaRPr>
          </a:p>
          <a:p>
            <a:pPr lvl="2" eaLnBrk="1" hangingPunct="1">
              <a:lnSpc>
                <a:spcPct val="90000"/>
              </a:lnSpc>
              <a:defRPr/>
            </a:pPr>
            <a:r>
              <a:rPr kumimoji="1" lang="en-US" b="1" dirty="0" smtClean="0">
                <a:latin typeface="Times New Roman" charset="0"/>
              </a:rPr>
              <a:t>A </a:t>
            </a:r>
            <a:r>
              <a:rPr kumimoji="1" lang="en-US" b="1" dirty="0" err="1" smtClean="0">
                <a:latin typeface="Times New Roman" charset="0"/>
              </a:rPr>
              <a:t>vaulter</a:t>
            </a:r>
            <a:r>
              <a:rPr kumimoji="1" lang="en-US" b="1" dirty="0" smtClean="0">
                <a:latin typeface="Times New Roman" charset="0"/>
              </a:rPr>
              <a:t> </a:t>
            </a:r>
            <a:r>
              <a:rPr kumimoji="1" lang="en-US" b="1" i="1" dirty="0" smtClean="0">
                <a:latin typeface="Times New Roman" charset="0"/>
              </a:rPr>
              <a:t>may use</a:t>
            </a:r>
            <a:r>
              <a:rPr kumimoji="1" lang="en-US" b="1" dirty="0" smtClean="0">
                <a:latin typeface="Times New Roman" charset="0"/>
              </a:rPr>
              <a:t> </a:t>
            </a:r>
            <a:r>
              <a:rPr kumimoji="1" lang="en-US" b="1" i="1" dirty="0" smtClean="0">
                <a:latin typeface="Times New Roman" charset="0"/>
              </a:rPr>
              <a:t>an adhesive spray</a:t>
            </a:r>
            <a:r>
              <a:rPr kumimoji="1" lang="en-US" b="1" dirty="0" smtClean="0">
                <a:latin typeface="Times New Roman" charset="0"/>
              </a:rPr>
              <a:t> on their hands and/or the gripping area of the pole.</a:t>
            </a:r>
          </a:p>
          <a:p>
            <a:pPr lvl="2" eaLnBrk="1" hangingPunct="1">
              <a:lnSpc>
                <a:spcPct val="90000"/>
              </a:lnSpc>
              <a:defRPr/>
            </a:pPr>
            <a:endParaRPr kumimoji="1" lang="en-US" b="1" dirty="0" smtClean="0">
              <a:latin typeface="Times New Roman" charset="0"/>
            </a:endParaRPr>
          </a:p>
          <a:p>
            <a:pPr lvl="2" eaLnBrk="1" hangingPunct="1">
              <a:lnSpc>
                <a:spcPct val="90000"/>
              </a:lnSpc>
              <a:defRPr/>
            </a:pPr>
            <a:r>
              <a:rPr kumimoji="1" lang="en-US" b="1" dirty="0" smtClean="0">
                <a:latin typeface="Times New Roman" charset="0"/>
              </a:rPr>
              <a:t>A </a:t>
            </a:r>
            <a:r>
              <a:rPr kumimoji="1" lang="en-US" b="1" dirty="0" err="1" smtClean="0">
                <a:latin typeface="Times New Roman" charset="0"/>
              </a:rPr>
              <a:t>vaulter</a:t>
            </a:r>
            <a:r>
              <a:rPr kumimoji="1" lang="en-US" b="1" dirty="0" smtClean="0">
                <a:latin typeface="Times New Roman" charset="0"/>
              </a:rPr>
              <a:t> </a:t>
            </a:r>
            <a:r>
              <a:rPr kumimoji="1" lang="en-US" b="1" i="1" dirty="0" smtClean="0">
                <a:latin typeface="Times New Roman" charset="0"/>
              </a:rPr>
              <a:t>may use electrical tape or </a:t>
            </a:r>
            <a:r>
              <a:rPr kumimoji="1" lang="ja-JP" altLang="en-US" b="1" i="1" dirty="0" smtClean="0">
                <a:latin typeface="Arial"/>
              </a:rPr>
              <a:t>“</a:t>
            </a:r>
            <a:r>
              <a:rPr kumimoji="1" lang="en-US" b="1" i="1" dirty="0" smtClean="0">
                <a:latin typeface="Times New Roman" charset="0"/>
              </a:rPr>
              <a:t>a special vaulting grip tape which is sticky on both sides</a:t>
            </a:r>
            <a:r>
              <a:rPr kumimoji="1" lang="ja-JP" altLang="en-US" b="1" i="1" dirty="0" smtClean="0">
                <a:latin typeface="Arial"/>
              </a:rPr>
              <a:t>”</a:t>
            </a:r>
            <a:r>
              <a:rPr kumimoji="1" lang="en-US" b="1" dirty="0" smtClean="0">
                <a:latin typeface="Times New Roman" charset="0"/>
              </a:rPr>
              <a:t> as long as any ridges that occur do not </a:t>
            </a:r>
            <a:r>
              <a:rPr kumimoji="1" lang="ja-JP" altLang="en-US" b="1" dirty="0" smtClean="0">
                <a:latin typeface="Arial"/>
              </a:rPr>
              <a:t>“</a:t>
            </a:r>
            <a:r>
              <a:rPr kumimoji="1" lang="en-US" b="1" dirty="0" smtClean="0">
                <a:latin typeface="Times New Roman" charset="0"/>
              </a:rPr>
              <a:t>violate the rule restricting the binding and gripping of adhesive tape of </a:t>
            </a:r>
            <a:r>
              <a:rPr kumimoji="1" lang="en-US" b="1" i="1" dirty="0" smtClean="0">
                <a:latin typeface="Times New Roman" charset="0"/>
              </a:rPr>
              <a:t>uniform thickness</a:t>
            </a:r>
            <a:r>
              <a:rPr kumimoji="1" lang="en-US" b="1" dirty="0" smtClean="0">
                <a:latin typeface="Times New Roman" charset="0"/>
              </a:rPr>
              <a:t>, the taping will be ruled legal.</a:t>
            </a:r>
            <a:r>
              <a:rPr kumimoji="1" lang="ja-JP" altLang="en-US" b="1" dirty="0" smtClean="0">
                <a:latin typeface="Arial"/>
              </a:rPr>
              <a:t>”</a:t>
            </a:r>
            <a:endParaRPr kumimoji="1" lang="en-US" b="1" dirty="0" smtClean="0">
              <a:latin typeface="Times New Roman" charset="0"/>
            </a:endParaRPr>
          </a:p>
          <a:p>
            <a:pPr lvl="2" eaLnBrk="1" hangingPunct="1">
              <a:lnSpc>
                <a:spcPct val="90000"/>
              </a:lnSpc>
              <a:defRPr/>
            </a:pPr>
            <a:endParaRPr kumimoji="1" lang="en-US" sz="2000" b="1" dirty="0" smtClean="0">
              <a:latin typeface="Times New Roman" charset="0"/>
            </a:endParaRPr>
          </a:p>
          <a:p>
            <a:pPr eaLnBrk="1" hangingPunct="1">
              <a:lnSpc>
                <a:spcPct val="90000"/>
              </a:lnSpc>
              <a:defRPr/>
            </a:pPr>
            <a:endParaRPr kumimoji="1" lang="en-US" sz="2800" dirty="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kumimoji="1" lang="en-US" smtClean="0"/>
              <a:t>Tape on the Pole</a:t>
            </a:r>
          </a:p>
        </p:txBody>
      </p:sp>
      <p:pic>
        <p:nvPicPr>
          <p:cNvPr id="109570" name="Picture 4" descr="tape on handhold"/>
          <p:cNvPicPr>
            <a:picLocks noChangeAspect="1" noChangeArrowheads="1"/>
          </p:cNvPicPr>
          <p:nvPr/>
        </p:nvPicPr>
        <p:blipFill>
          <a:blip r:embed="rId3">
            <a:extLst>
              <a:ext uri="{28A0092B-C50C-407E-A947-70E740481C1C}">
                <a14:useLocalDpi xmlns:a14="http://schemas.microsoft.com/office/drawing/2010/main" val="0"/>
              </a:ext>
            </a:extLst>
          </a:blip>
          <a:srcRect l="14999" t="40909" r="14999" b="27272"/>
          <a:stretch>
            <a:fillRect/>
          </a:stretch>
        </p:blipFill>
        <p:spPr bwMode="auto">
          <a:xfrm>
            <a:off x="1295400" y="2362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kumimoji="1" lang="en-US" smtClean="0"/>
              <a:t>Vaulter Check-in</a:t>
            </a:r>
          </a:p>
        </p:txBody>
      </p:sp>
      <p:sp>
        <p:nvSpPr>
          <p:cNvPr id="79875" name="Rectangle 3"/>
          <p:cNvSpPr>
            <a:spLocks noGrp="1" noChangeArrowheads="1"/>
          </p:cNvSpPr>
          <p:nvPr>
            <p:ph type="body" idx="1"/>
          </p:nvPr>
        </p:nvSpPr>
        <p:spPr>
          <a:xfrm>
            <a:off x="685800" y="2125663"/>
            <a:ext cx="7772400" cy="3898900"/>
          </a:xfrm>
        </p:spPr>
        <p:txBody>
          <a:bodyPr/>
          <a:lstStyle/>
          <a:p>
            <a:pPr eaLnBrk="1" hangingPunct="1">
              <a:defRPr/>
            </a:pPr>
            <a:r>
              <a:rPr kumimoji="1" lang="en-US" dirty="0" smtClean="0"/>
              <a:t>A typical </a:t>
            </a:r>
            <a:r>
              <a:rPr kumimoji="1" lang="en-US" dirty="0" err="1" smtClean="0"/>
              <a:t>vaulter</a:t>
            </a:r>
            <a:r>
              <a:rPr kumimoji="1" lang="en-US" dirty="0" smtClean="0"/>
              <a:t> check-in card would allow for the information needed and would create an easy </a:t>
            </a:r>
            <a:r>
              <a:rPr kumimoji="1" lang="ja-JP" altLang="en-US" dirty="0" smtClean="0"/>
              <a:t>“</a:t>
            </a:r>
            <a:r>
              <a:rPr kumimoji="1" lang="en-US" dirty="0" smtClean="0"/>
              <a:t>check-off</a:t>
            </a:r>
            <a:r>
              <a:rPr kumimoji="1" lang="ja-JP" altLang="en-US" dirty="0" smtClean="0"/>
              <a:t>”</a:t>
            </a:r>
            <a:r>
              <a:rPr kumimoji="1" lang="en-US" dirty="0" smtClean="0"/>
              <a:t> for each pole inspected</a:t>
            </a:r>
          </a:p>
          <a:p>
            <a:pPr eaLnBrk="1" hangingPunct="1">
              <a:buFontTx/>
              <a:buNone/>
              <a:defRPr/>
            </a:pPr>
            <a:r>
              <a:rPr kumimoji="1" lang="en-US" i="1" dirty="0" smtClean="0"/>
              <a:t>USATF Note – in non-youth USATF competitions there is NO pole label/weight requirement</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5" descr="Sample Check-in"/>
          <p:cNvPicPr>
            <a:picLocks noChangeAspect="1" noChangeArrowheads="1"/>
          </p:cNvPicPr>
          <p:nvPr/>
        </p:nvPicPr>
        <p:blipFill>
          <a:blip r:embed="rId3">
            <a:extLst>
              <a:ext uri="{28A0092B-C50C-407E-A947-70E740481C1C}">
                <a14:useLocalDpi xmlns:a14="http://schemas.microsoft.com/office/drawing/2010/main" val="0"/>
              </a:ext>
            </a:extLst>
          </a:blip>
          <a:srcRect b="36368"/>
          <a:stretch>
            <a:fillRect/>
          </a:stretch>
        </p:blipFill>
        <p:spPr bwMode="auto">
          <a:xfrm>
            <a:off x="457200" y="0"/>
            <a:ext cx="82296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Number of Poles to Check In</a:t>
            </a:r>
          </a:p>
        </p:txBody>
      </p:sp>
      <p:sp>
        <p:nvSpPr>
          <p:cNvPr id="3" name="Content Placeholder 2"/>
          <p:cNvSpPr>
            <a:spLocks noGrp="1"/>
          </p:cNvSpPr>
          <p:nvPr>
            <p:ph idx="1"/>
          </p:nvPr>
        </p:nvSpPr>
        <p:spPr/>
        <p:txBody>
          <a:bodyPr/>
          <a:lstStyle/>
          <a:p>
            <a:pPr eaLnBrk="1" hangingPunct="1">
              <a:defRPr/>
            </a:pPr>
            <a:r>
              <a:rPr lang="en-US" sz="2400" dirty="0" smtClean="0"/>
              <a:t>Comment:  Many officials are concerned with the number of poles a </a:t>
            </a:r>
            <a:r>
              <a:rPr lang="en-US" sz="2400" dirty="0" err="1" smtClean="0"/>
              <a:t>vaulter</a:t>
            </a:r>
            <a:r>
              <a:rPr lang="en-US" sz="2400" dirty="0" smtClean="0"/>
              <a:t> checks in.  There is no “rule book” support for limiting the number of poles checked in. The rule does states that all poles should be checked in prior to competition (NFHS 7-5-5)Therefore, according to rule:</a:t>
            </a:r>
          </a:p>
          <a:p>
            <a:pPr eaLnBrk="1" hangingPunct="1">
              <a:defRPr/>
            </a:pPr>
            <a:r>
              <a:rPr lang="en-US" sz="2400" dirty="0" smtClean="0"/>
              <a:t>- a </a:t>
            </a:r>
            <a:r>
              <a:rPr lang="en-US" sz="2400" dirty="0" err="1" smtClean="0"/>
              <a:t>vaulter</a:t>
            </a:r>
            <a:r>
              <a:rPr lang="en-US" sz="2400" dirty="0" smtClean="0"/>
              <a:t> can check in as many poles as they wish</a:t>
            </a:r>
          </a:p>
          <a:p>
            <a:pPr eaLnBrk="1" hangingPunct="1">
              <a:defRPr/>
            </a:pPr>
            <a:r>
              <a:rPr lang="en-US" sz="2400" dirty="0" smtClean="0"/>
              <a:t>- a </a:t>
            </a:r>
            <a:r>
              <a:rPr lang="en-US" sz="2400" dirty="0" err="1" smtClean="0"/>
              <a:t>vaulter</a:t>
            </a:r>
            <a:r>
              <a:rPr lang="en-US" sz="2400" dirty="0" smtClean="0"/>
              <a:t> SHOULD check in ALL possible poles in </a:t>
            </a:r>
          </a:p>
          <a:p>
            <a:pPr marL="0" indent="0" eaLnBrk="1" hangingPunct="1">
              <a:buFontTx/>
              <a:buNone/>
              <a:defRPr/>
            </a:pPr>
            <a:r>
              <a:rPr lang="en-US" sz="2400" dirty="0" smtClean="0"/>
              <a:t>      order to follow the appropriate rule</a:t>
            </a:r>
          </a:p>
          <a:p>
            <a:pPr marL="0" indent="0" eaLnBrk="1" hangingPunct="1">
              <a:buFontTx/>
              <a:buNone/>
              <a:defRPr/>
            </a:pPr>
            <a:endParaRPr lang="en-US" sz="2400" dirty="0"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pPr eaLnBrk="1" hangingPunct="1">
              <a:defRPr/>
            </a:pPr>
            <a:r>
              <a:rPr lang="en-US" dirty="0" smtClean="0"/>
              <a:t>Question?</a:t>
            </a:r>
          </a:p>
        </p:txBody>
      </p:sp>
      <p:sp>
        <p:nvSpPr>
          <p:cNvPr id="3" name="Content Placeholder 2"/>
          <p:cNvSpPr>
            <a:spLocks noGrp="1"/>
          </p:cNvSpPr>
          <p:nvPr>
            <p:ph idx="1"/>
          </p:nvPr>
        </p:nvSpPr>
        <p:spPr/>
        <p:txBody>
          <a:bodyPr/>
          <a:lstStyle/>
          <a:p>
            <a:pPr marL="0" indent="0" eaLnBrk="1" hangingPunct="1">
              <a:buFontTx/>
              <a:buNone/>
              <a:defRPr/>
            </a:pPr>
            <a:r>
              <a:rPr lang="en-US" sz="2000" dirty="0" smtClean="0"/>
              <a:t>A </a:t>
            </a:r>
            <a:r>
              <a:rPr lang="en-US" sz="2000" dirty="0" err="1" smtClean="0"/>
              <a:t>vaulter</a:t>
            </a:r>
            <a:r>
              <a:rPr lang="en-US" sz="2000" dirty="0" smtClean="0"/>
              <a:t>:</a:t>
            </a:r>
          </a:p>
          <a:p>
            <a:pPr marL="0" indent="0" eaLnBrk="1" hangingPunct="1">
              <a:buFontTx/>
              <a:buNone/>
              <a:defRPr/>
            </a:pPr>
            <a:r>
              <a:rPr lang="en-US" sz="2000" dirty="0" smtClean="0"/>
              <a:t>  Breaks a pole in competition, or</a:t>
            </a:r>
          </a:p>
          <a:p>
            <a:pPr marL="0" indent="0" eaLnBrk="1" hangingPunct="1">
              <a:buFontTx/>
              <a:buNone/>
              <a:defRPr/>
            </a:pPr>
            <a:r>
              <a:rPr lang="en-US" sz="2000" dirty="0" smtClean="0"/>
              <a:t>  Weather conditions change dramatically.</a:t>
            </a:r>
          </a:p>
          <a:p>
            <a:pPr marL="0" indent="0" eaLnBrk="1" hangingPunct="1">
              <a:buFontTx/>
              <a:buNone/>
              <a:defRPr/>
            </a:pPr>
            <a:endParaRPr lang="en-US" sz="2000" dirty="0" smtClean="0"/>
          </a:p>
          <a:p>
            <a:pPr marL="0" indent="0" eaLnBrk="1" hangingPunct="1">
              <a:buFontTx/>
              <a:buNone/>
              <a:defRPr/>
            </a:pPr>
            <a:r>
              <a:rPr lang="en-US" sz="2000" dirty="0" smtClean="0"/>
              <a:t>Should the </a:t>
            </a:r>
            <a:r>
              <a:rPr lang="en-US" sz="2000" dirty="0" err="1" smtClean="0"/>
              <a:t>vaulter</a:t>
            </a:r>
            <a:r>
              <a:rPr lang="en-US" sz="2000" dirty="0" smtClean="0"/>
              <a:t>:</a:t>
            </a:r>
          </a:p>
          <a:p>
            <a:pPr marL="0" indent="0" eaLnBrk="1" hangingPunct="1">
              <a:buFontTx/>
              <a:buNone/>
              <a:defRPr/>
            </a:pPr>
            <a:r>
              <a:rPr lang="en-US" sz="2000" dirty="0" smtClean="0"/>
              <a:t>  Be allowed to borrow a pole checked in by another competitor; or</a:t>
            </a:r>
          </a:p>
          <a:p>
            <a:pPr marL="0" indent="0" eaLnBrk="1" hangingPunct="1">
              <a:buFontTx/>
              <a:buNone/>
              <a:defRPr/>
            </a:pPr>
            <a:r>
              <a:rPr lang="en-US" sz="2000" dirty="0" smtClean="0"/>
              <a:t>  Be allowed to check in an additional pole?</a:t>
            </a:r>
          </a:p>
          <a:p>
            <a:pPr marL="0" indent="0" eaLnBrk="1" hangingPunct="1">
              <a:buFontTx/>
              <a:buNone/>
              <a:defRPr/>
            </a:pPr>
            <a:endParaRPr lang="en-US" sz="2000" dirty="0" smtClean="0"/>
          </a:p>
          <a:p>
            <a:pPr marL="0" indent="0" eaLnBrk="1" hangingPunct="1">
              <a:buFontTx/>
              <a:buNone/>
              <a:defRPr/>
            </a:pPr>
            <a:r>
              <a:rPr lang="en-US" sz="2000" dirty="0" smtClean="0"/>
              <a:t>A reading of the rules (both USATF and National Federation) – that a </a:t>
            </a:r>
            <a:r>
              <a:rPr lang="en-US" sz="2000" dirty="0" err="1" smtClean="0"/>
              <a:t>vaulter</a:t>
            </a:r>
            <a:r>
              <a:rPr lang="en-US" sz="2000" dirty="0" smtClean="0"/>
              <a:t> could borrow a pole but NOT check in an additional pole</a:t>
            </a:r>
          </a:p>
          <a:p>
            <a:pPr marL="457200" lvl="1" indent="0" eaLnBrk="1" hangingPunct="1">
              <a:buFontTx/>
              <a:buNone/>
              <a:defRPr/>
            </a:pPr>
            <a:endParaRPr lang="en-US" sz="2000" dirty="0" smtClean="0"/>
          </a:p>
          <a:p>
            <a:pPr marL="457200" lvl="1" indent="0" eaLnBrk="1" hangingPunct="1">
              <a:buFontTx/>
              <a:buNone/>
              <a:defRPr/>
            </a:pPr>
            <a:endParaRPr lang="en-US" sz="2000" dirty="0" smtClean="0"/>
          </a:p>
          <a:p>
            <a:pPr lvl="1" eaLnBrk="1" hangingPunct="1">
              <a:defRPr/>
            </a:pPr>
            <a:endParaRPr lang="en-US" sz="2000" dirty="0" smtClean="0"/>
          </a:p>
          <a:p>
            <a:pPr marL="457200" lvl="1" indent="0" eaLnBrk="1" hangingPunct="1">
              <a:buFontTx/>
              <a:buNone/>
              <a:defRPr/>
            </a:pPr>
            <a:endParaRPr lang="en-US" sz="2000" dirty="0"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kumimoji="1" lang="en-US" smtClean="0"/>
              <a:t>Section 3 </a:t>
            </a:r>
            <a:br>
              <a:rPr kumimoji="1" lang="en-US" smtClean="0"/>
            </a:br>
            <a:r>
              <a:rPr kumimoji="1" lang="en-US" smtClean="0"/>
              <a:t>  Conduct of the Pole Vault 	</a:t>
            </a:r>
          </a:p>
        </p:txBody>
      </p:sp>
      <p:sp>
        <p:nvSpPr>
          <p:cNvPr id="90115" name="Rectangle 3"/>
          <p:cNvSpPr>
            <a:spLocks noGrp="1" noChangeArrowheads="1"/>
          </p:cNvSpPr>
          <p:nvPr>
            <p:ph type="body" idx="1"/>
          </p:nvPr>
        </p:nvSpPr>
        <p:spPr>
          <a:xfrm>
            <a:off x="685800" y="2125663"/>
            <a:ext cx="7772400" cy="3898900"/>
          </a:xfrm>
        </p:spPr>
        <p:txBody>
          <a:bodyPr/>
          <a:lstStyle/>
          <a:p>
            <a:pPr eaLnBrk="1" hangingPunct="1">
              <a:defRPr/>
            </a:pPr>
            <a:r>
              <a:rPr kumimoji="1" lang="en-US" smtClean="0"/>
              <a:t>Officials should arrive one hour prior to the scheduled beginning of the event</a:t>
            </a:r>
          </a:p>
          <a:p>
            <a:pPr lvl="1" eaLnBrk="1" hangingPunct="1">
              <a:defRPr/>
            </a:pPr>
            <a:r>
              <a:rPr kumimoji="1" lang="en-US" smtClean="0"/>
              <a:t>Officials should check the venue and equipment prior to the beginning of warmups (see check list)</a:t>
            </a:r>
          </a:p>
          <a:p>
            <a:pPr lvl="1" eaLnBrk="1" hangingPunct="1">
              <a:buFontTx/>
              <a:buNone/>
              <a:defRPr/>
            </a:pPr>
            <a:endParaRPr kumimoji="1" lang="en-US"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official checklist"/>
          <p:cNvPicPr>
            <a:picLocks noChangeAspect="1" noChangeArrowheads="1"/>
          </p:cNvPicPr>
          <p:nvPr/>
        </p:nvPicPr>
        <p:blipFill>
          <a:blip r:embed="rId3">
            <a:extLst>
              <a:ext uri="{28A0092B-C50C-407E-A947-70E740481C1C}">
                <a14:useLocalDpi xmlns:a14="http://schemas.microsoft.com/office/drawing/2010/main" val="0"/>
              </a:ext>
            </a:extLst>
          </a:blip>
          <a:srcRect b="33641"/>
          <a:stretch>
            <a:fillRect/>
          </a:stretch>
        </p:blipFill>
        <p:spPr bwMode="auto">
          <a:xfrm>
            <a:off x="0" y="0"/>
            <a:ext cx="7772400"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flipH="1">
            <a:off x="5715000" y="5105400"/>
            <a:ext cx="1295400" cy="246063"/>
          </a:xfrm>
          <a:prstGeom prst="rect">
            <a:avLst/>
          </a:prstGeom>
          <a:noFill/>
        </p:spPr>
        <p:txBody>
          <a:bodyPr>
            <a:spAutoFit/>
          </a:bodyPr>
          <a:lstStyle/>
          <a:p>
            <a:pPr>
              <a:defRPr/>
            </a:pPr>
            <a:r>
              <a:rPr lang="en-US" sz="1000" dirty="0">
                <a:solidFill>
                  <a:schemeClr val="bg1">
                    <a:lumMod val="50000"/>
                  </a:schemeClr>
                </a:solidFill>
              </a:rPr>
              <a:t>18-31.5</a:t>
            </a:r>
          </a:p>
        </p:txBody>
      </p:sp>
      <p:sp>
        <p:nvSpPr>
          <p:cNvPr id="3" name="Rectangle 2"/>
          <p:cNvSpPr/>
          <p:nvPr/>
        </p:nvSpPr>
        <p:spPr bwMode="auto">
          <a:xfrm>
            <a:off x="4495800" y="5181600"/>
            <a:ext cx="11430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i="0">
              <a:solidFill>
                <a:srgbClr val="000000"/>
              </a:solidFill>
            </a:endParaRP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5" descr="official checklist"/>
          <p:cNvPicPr>
            <a:picLocks noChangeAspect="1" noChangeArrowheads="1"/>
          </p:cNvPicPr>
          <p:nvPr/>
        </p:nvPicPr>
        <p:blipFill>
          <a:blip r:embed="rId3">
            <a:extLst>
              <a:ext uri="{28A0092B-C50C-407E-A947-70E740481C1C}">
                <a14:useLocalDpi xmlns:a14="http://schemas.microsoft.com/office/drawing/2010/main" val="0"/>
              </a:ext>
            </a:extLst>
          </a:blip>
          <a:srcRect t="65463"/>
          <a:stretch>
            <a:fillRect/>
          </a:stretch>
        </p:blipFill>
        <p:spPr bwMode="auto">
          <a:xfrm>
            <a:off x="533400" y="1371600"/>
            <a:ext cx="77724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71500" y="228600"/>
            <a:ext cx="8001000" cy="1066800"/>
          </a:xfrm>
        </p:spPr>
        <p:txBody>
          <a:bodyPr/>
          <a:lstStyle/>
          <a:p>
            <a:pPr eaLnBrk="1" hangingPunct="1">
              <a:defRPr/>
            </a:pPr>
            <a:r>
              <a:rPr kumimoji="1" lang="en-US" smtClean="0"/>
              <a:t>Pre Competition</a:t>
            </a:r>
          </a:p>
        </p:txBody>
      </p:sp>
      <p:sp>
        <p:nvSpPr>
          <p:cNvPr id="96259" name="Rectangle 3"/>
          <p:cNvSpPr>
            <a:spLocks noGrp="1" noChangeArrowheads="1"/>
          </p:cNvSpPr>
          <p:nvPr>
            <p:ph type="body" idx="1"/>
          </p:nvPr>
        </p:nvSpPr>
        <p:spPr>
          <a:xfrm>
            <a:off x="571500" y="1295400"/>
            <a:ext cx="8001000" cy="4495800"/>
          </a:xfrm>
        </p:spPr>
        <p:txBody>
          <a:bodyPr/>
          <a:lstStyle/>
          <a:p>
            <a:pPr eaLnBrk="1" hangingPunct="1">
              <a:lnSpc>
                <a:spcPct val="90000"/>
              </a:lnSpc>
              <a:defRPr/>
            </a:pPr>
            <a:r>
              <a:rPr kumimoji="1" lang="en-US" smtClean="0"/>
              <a:t>As vaulters arrive, check-in and begin warmup activities, observe in order to make sure rules (vaulting of legal poles, not allowing assisted/spotted vaults).  </a:t>
            </a:r>
          </a:p>
          <a:p>
            <a:pPr lvl="1" eaLnBrk="1" hangingPunct="1">
              <a:lnSpc>
                <a:spcPct val="90000"/>
              </a:lnSpc>
              <a:defRPr/>
            </a:pPr>
            <a:endParaRPr kumimoji="1" lang="en-US" smtClean="0"/>
          </a:p>
          <a:p>
            <a:pPr lvl="1" eaLnBrk="1" hangingPunct="1">
              <a:lnSpc>
                <a:spcPct val="90000"/>
              </a:lnSpc>
              <a:defRPr/>
            </a:pPr>
            <a:r>
              <a:rPr kumimoji="1" lang="en-US" smtClean="0"/>
              <a:t>Note - Vaulters may only use legally checked in and marked poles for warmup activities which involve jumping into the pit (7-2-9, 7-2-11)</a:t>
            </a:r>
          </a:p>
          <a:p>
            <a:pPr lvl="1" eaLnBrk="1" hangingPunct="1">
              <a:lnSpc>
                <a:spcPct val="90000"/>
              </a:lnSpc>
              <a:defRPr/>
            </a:pPr>
            <a:endParaRPr kumimoji="1" lang="en-US"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0" y="228600"/>
            <a:ext cx="8763000" cy="6248400"/>
          </a:xfrm>
        </p:spPr>
        <p:txBody>
          <a:bodyPr/>
          <a:lstStyle/>
          <a:p>
            <a:pPr lvl="2" eaLnBrk="1" hangingPunct="1">
              <a:defRPr/>
            </a:pPr>
            <a:r>
              <a:rPr kumimoji="1" lang="en-US" sz="2000" b="1" smtClean="0">
                <a:latin typeface="Times New Roman" charset="0"/>
              </a:rPr>
              <a:t>7-5-8	Front Section Buns and Planting Box Cutout</a:t>
            </a:r>
          </a:p>
          <a:p>
            <a:pPr lvl="2" eaLnBrk="1" hangingPunct="1">
              <a:defRPr/>
            </a:pPr>
            <a:endParaRPr kumimoji="1" lang="en-US" sz="2000" b="1" smtClean="0">
              <a:latin typeface="Times New Roman" charset="0"/>
            </a:endParaRPr>
          </a:p>
          <a:p>
            <a:pPr lvl="2" eaLnBrk="1" hangingPunct="1">
              <a:defRPr/>
            </a:pPr>
            <a:r>
              <a:rPr kumimoji="1" lang="ja-JP" altLang="en-US" sz="2000" b="1" smtClean="0">
                <a:latin typeface="Arial"/>
              </a:rPr>
              <a:t>“</a:t>
            </a:r>
            <a:r>
              <a:rPr kumimoji="1" lang="en-US" sz="2000" b="1" smtClean="0">
                <a:latin typeface="Times New Roman" charset="0"/>
              </a:rPr>
              <a:t>The front sections of the landing pad, known as front buns, shall be a minimum of 16 feet, 5 inches (5M) wide so as to cover the entire area around the landing box to the inside edge of the standard bases up to the front edge of the plant box.</a:t>
            </a:r>
          </a:p>
          <a:p>
            <a:pPr lvl="2" eaLnBrk="1" hangingPunct="1">
              <a:defRPr/>
            </a:pPr>
            <a:endParaRPr kumimoji="1" lang="en-US" sz="2000" b="1" smtClean="0">
              <a:latin typeface="Times New Roman" charset="0"/>
            </a:endParaRPr>
          </a:p>
          <a:p>
            <a:pPr lvl="2" eaLnBrk="1" hangingPunct="1">
              <a:defRPr/>
            </a:pPr>
            <a:r>
              <a:rPr kumimoji="1" lang="en-US" sz="2000" b="1" smtClean="0">
                <a:latin typeface="Times New Roman" charset="0"/>
              </a:rPr>
              <a:t>The maximum cutout for the planting box shall be 36 inches (914 mm) in width, measured across the bottom of the cutout.  The edges of the front of the landing pad immediately behind the planting box shall </a:t>
            </a:r>
            <a:r>
              <a:rPr kumimoji="1" lang="en-US" sz="2000" b="1" i="1" u="sng" smtClean="0">
                <a:latin typeface="Times New Roman" charset="0"/>
              </a:rPr>
              <a:t>not be placed more</a:t>
            </a:r>
            <a:r>
              <a:rPr kumimoji="1" lang="en-US" sz="2000" b="1" i="1" smtClean="0">
                <a:latin typeface="Times New Roman" charset="0"/>
              </a:rPr>
              <a:t> </a:t>
            </a:r>
            <a:r>
              <a:rPr kumimoji="1" lang="en-US" sz="2000" b="1" i="1" u="sng" smtClean="0">
                <a:latin typeface="Times New Roman" charset="0"/>
              </a:rPr>
              <a:t>than 3 inches (76 mm)</a:t>
            </a:r>
            <a:r>
              <a:rPr kumimoji="1" lang="en-US" sz="2000" b="1" smtClean="0">
                <a:latin typeface="Times New Roman" charset="0"/>
              </a:rPr>
              <a:t> from the top of the back of the planting box.  The front pad shall be attached to the main landing pad or encased in a common cover.</a:t>
            </a:r>
            <a:r>
              <a:rPr kumimoji="1" lang="ja-JP" altLang="en-US" sz="2000" b="1" smtClean="0">
                <a:latin typeface="Arial"/>
              </a:rPr>
              <a:t>”</a:t>
            </a:r>
            <a:endParaRPr kumimoji="1" lang="en-US" sz="2000" b="1" smtClean="0">
              <a:latin typeface="Times New Roman" charset="0"/>
            </a:endParaRPr>
          </a:p>
          <a:p>
            <a:pPr lvl="2" eaLnBrk="1" hangingPunct="1">
              <a:defRPr/>
            </a:pPr>
            <a:endParaRPr kumimoji="1" lang="en-US" sz="2000" b="1" smtClean="0">
              <a:latin typeface="Times New Roman" charset="0"/>
            </a:endParaRPr>
          </a:p>
          <a:p>
            <a:pPr lvl="2" eaLnBrk="1" hangingPunct="1">
              <a:defRPr/>
            </a:pPr>
            <a:r>
              <a:rPr kumimoji="1" lang="en-US" sz="2000" b="1" smtClean="0">
                <a:latin typeface="Times New Roman" charset="0"/>
              </a:rPr>
              <a:t>	</a:t>
            </a:r>
            <a:r>
              <a:rPr kumimoji="1" lang="en-US" sz="2000" b="1" u="sng" smtClean="0">
                <a:latin typeface="Times New Roman" charset="0"/>
              </a:rPr>
              <a:t>Note:  </a:t>
            </a:r>
            <a:r>
              <a:rPr kumimoji="1" lang="en-US" sz="2000" b="1" smtClean="0">
                <a:latin typeface="Times New Roman" charset="0"/>
              </a:rPr>
              <a:t>In the pole vault, the front cutout tapered away from the planting box allows the pole to bend uninhibited.</a:t>
            </a:r>
          </a:p>
          <a:p>
            <a:pPr eaLnBrk="1" hangingPunct="1">
              <a:defRPr/>
            </a:pP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defRPr/>
            </a:pPr>
            <a:r>
              <a:rPr lang="en-US" smtClean="0"/>
              <a:t>Assisted Vaults</a:t>
            </a:r>
          </a:p>
        </p:txBody>
      </p:sp>
      <p:sp>
        <p:nvSpPr>
          <p:cNvPr id="248835" name="Rectangle 3"/>
          <p:cNvSpPr>
            <a:spLocks noGrp="1" noChangeArrowheads="1"/>
          </p:cNvSpPr>
          <p:nvPr>
            <p:ph type="body" idx="1"/>
          </p:nvPr>
        </p:nvSpPr>
        <p:spPr/>
        <p:txBody>
          <a:bodyPr/>
          <a:lstStyle/>
          <a:p>
            <a:pPr lvl="1" eaLnBrk="1" hangingPunct="1">
              <a:buFontTx/>
              <a:buNone/>
              <a:defRPr/>
            </a:pPr>
            <a:r>
              <a:rPr kumimoji="1" lang="en-US" smtClean="0"/>
              <a:t>- Assisted vaults (often called  </a:t>
            </a:r>
            <a:r>
              <a:rPr kumimoji="1" lang="ja-JP" altLang="en-US" smtClean="0"/>
              <a:t>“</a:t>
            </a:r>
            <a:r>
              <a:rPr kumimoji="1" lang="en-US" smtClean="0"/>
              <a:t>tapping</a:t>
            </a:r>
            <a:r>
              <a:rPr kumimoji="1" lang="ja-JP" altLang="en-US" smtClean="0"/>
              <a:t>”</a:t>
            </a:r>
            <a:r>
              <a:rPr kumimoji="1" lang="en-US" smtClean="0"/>
              <a:t> or spotting) when another pushes the vaulter on takeoff is not allowed at a competition site either in warmups or obviously in competition (7-2-10)</a:t>
            </a:r>
          </a:p>
          <a:p>
            <a:pPr eaLnBrk="1" hangingPunct="1">
              <a:defRPr/>
            </a:pPr>
            <a:r>
              <a:rPr lang="en-US" smtClean="0"/>
              <a:t>Drills that are not vaults (plant drills where the vaulter is spotted but IS NOT a vault attempt) ARE allowed</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kumimoji="1" lang="en-US" smtClean="0"/>
              <a:t>Pre Competition	</a:t>
            </a:r>
          </a:p>
        </p:txBody>
      </p:sp>
      <p:sp>
        <p:nvSpPr>
          <p:cNvPr id="97283" name="Rectangle 3"/>
          <p:cNvSpPr>
            <a:spLocks noGrp="1" noChangeArrowheads="1"/>
          </p:cNvSpPr>
          <p:nvPr>
            <p:ph type="body" idx="1"/>
          </p:nvPr>
        </p:nvSpPr>
        <p:spPr>
          <a:xfrm>
            <a:off x="758825" y="2125663"/>
            <a:ext cx="7554913" cy="3609975"/>
          </a:xfrm>
        </p:spPr>
        <p:txBody>
          <a:bodyPr/>
          <a:lstStyle/>
          <a:p>
            <a:pPr lvl="1" eaLnBrk="1" hangingPunct="1">
              <a:defRPr/>
            </a:pPr>
            <a:r>
              <a:rPr kumimoji="1" lang="en-US" sz="2400" smtClean="0"/>
              <a:t>Note - Warmup in the pole vault will require a minimum of 30 minutes for even a small field.  Larger field may require longer warmup times in order to assure fairness and SAFETY (do NOT allow meet time pressures to compromise safety)</a:t>
            </a:r>
          </a:p>
          <a:p>
            <a:pPr lvl="2" eaLnBrk="1" hangingPunct="1">
              <a:defRPr/>
            </a:pPr>
            <a:r>
              <a:rPr kumimoji="1" lang="en-US" sz="2000" smtClean="0"/>
              <a:t>Remember - getting a step off in the long jump is a foul - but in the pole vault may cause a vaulter to be injured.  Warmup is essentially a safety issue - as well as a competitive one</a:t>
            </a:r>
          </a:p>
          <a:p>
            <a:pPr lvl="2" eaLnBrk="1" hangingPunct="1">
              <a:defRPr/>
            </a:pPr>
            <a:endParaRPr kumimoji="1" lang="en-US" sz="20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kumimoji="1" lang="en-US" smtClean="0"/>
              <a:t>Pre-Competition	</a:t>
            </a:r>
          </a:p>
        </p:txBody>
      </p:sp>
      <p:sp>
        <p:nvSpPr>
          <p:cNvPr id="101379" name="Rectangle 3"/>
          <p:cNvSpPr>
            <a:spLocks noGrp="1" noChangeArrowheads="1"/>
          </p:cNvSpPr>
          <p:nvPr>
            <p:ph type="body" idx="1"/>
          </p:nvPr>
        </p:nvSpPr>
        <p:spPr>
          <a:xfrm>
            <a:off x="685800" y="2125663"/>
            <a:ext cx="7772400" cy="3898900"/>
          </a:xfrm>
        </p:spPr>
        <p:txBody>
          <a:bodyPr/>
          <a:lstStyle/>
          <a:p>
            <a:pPr eaLnBrk="1" hangingPunct="1">
              <a:defRPr/>
            </a:pPr>
            <a:r>
              <a:rPr kumimoji="1" lang="en-US" smtClean="0"/>
              <a:t>While checking in vaulters - get the following information:</a:t>
            </a:r>
          </a:p>
          <a:p>
            <a:pPr lvl="1" eaLnBrk="1" hangingPunct="1">
              <a:defRPr/>
            </a:pPr>
            <a:r>
              <a:rPr kumimoji="1" lang="en-US" smtClean="0"/>
              <a:t>Starting Height</a:t>
            </a:r>
          </a:p>
          <a:p>
            <a:pPr lvl="1" eaLnBrk="1" hangingPunct="1">
              <a:defRPr/>
            </a:pPr>
            <a:r>
              <a:rPr kumimoji="1" lang="en-US" smtClean="0"/>
              <a:t>Standard Setting</a:t>
            </a:r>
          </a:p>
          <a:p>
            <a:pPr lvl="2" eaLnBrk="1" hangingPunct="1">
              <a:defRPr/>
            </a:pPr>
            <a:r>
              <a:rPr kumimoji="1" lang="en-US" smtClean="0"/>
              <a:t>Remind vaulters that you will use the standard setting given to you unless they come and specifically change it - It is THEIR responsibility </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04800" y="381000"/>
            <a:ext cx="3352800" cy="5410200"/>
          </a:xfrm>
        </p:spPr>
        <p:txBody>
          <a:bodyPr/>
          <a:lstStyle/>
          <a:p>
            <a:pPr eaLnBrk="1" hangingPunct="1">
              <a:lnSpc>
                <a:spcPct val="90000"/>
              </a:lnSpc>
              <a:buFontTx/>
              <a:buNone/>
              <a:defRPr/>
            </a:pPr>
            <a:r>
              <a:rPr kumimoji="1" lang="en-US" sz="3600" smtClean="0"/>
              <a:t>Event Sheet</a:t>
            </a:r>
          </a:p>
          <a:p>
            <a:pPr eaLnBrk="1" hangingPunct="1">
              <a:lnSpc>
                <a:spcPct val="90000"/>
              </a:lnSpc>
              <a:buFontTx/>
              <a:buNone/>
              <a:defRPr/>
            </a:pPr>
            <a:r>
              <a:rPr kumimoji="1" lang="en-US" sz="3600" smtClean="0"/>
              <a:t>	</a:t>
            </a:r>
            <a:r>
              <a:rPr kumimoji="1" lang="en-US" sz="2800" smtClean="0"/>
              <a:t>Should Include:</a:t>
            </a:r>
          </a:p>
          <a:p>
            <a:pPr eaLnBrk="1" hangingPunct="1">
              <a:lnSpc>
                <a:spcPct val="90000"/>
              </a:lnSpc>
              <a:buFontTx/>
              <a:buNone/>
              <a:defRPr/>
            </a:pPr>
            <a:r>
              <a:rPr kumimoji="1" lang="en-US" sz="2800" smtClean="0"/>
              <a:t>	- Name/School</a:t>
            </a:r>
          </a:p>
          <a:p>
            <a:pPr eaLnBrk="1" hangingPunct="1">
              <a:lnSpc>
                <a:spcPct val="90000"/>
              </a:lnSpc>
              <a:buFontTx/>
              <a:buNone/>
              <a:defRPr/>
            </a:pPr>
            <a:r>
              <a:rPr kumimoji="1" lang="en-US" sz="2800" smtClean="0"/>
              <a:t>	- Comp #</a:t>
            </a:r>
          </a:p>
          <a:p>
            <a:pPr eaLnBrk="1" hangingPunct="1">
              <a:lnSpc>
                <a:spcPct val="90000"/>
              </a:lnSpc>
              <a:buFontTx/>
              <a:buNone/>
              <a:defRPr/>
            </a:pPr>
            <a:r>
              <a:rPr kumimoji="1" lang="en-US" sz="2800" smtClean="0"/>
              <a:t>	- Standard Setting</a:t>
            </a:r>
          </a:p>
          <a:p>
            <a:pPr eaLnBrk="1" hangingPunct="1">
              <a:lnSpc>
                <a:spcPct val="90000"/>
              </a:lnSpc>
              <a:buFontTx/>
              <a:buNone/>
              <a:defRPr/>
            </a:pPr>
            <a:r>
              <a:rPr kumimoji="1" lang="en-US" sz="2800" smtClean="0"/>
              <a:t>If Possible - enough</a:t>
            </a:r>
          </a:p>
          <a:p>
            <a:pPr eaLnBrk="1" hangingPunct="1">
              <a:lnSpc>
                <a:spcPct val="90000"/>
              </a:lnSpc>
              <a:buFontTx/>
              <a:buNone/>
              <a:defRPr/>
            </a:pPr>
            <a:r>
              <a:rPr kumimoji="1" lang="en-US" sz="2800" smtClean="0"/>
              <a:t>Room for every competitor - it makes it a lot </a:t>
            </a:r>
          </a:p>
          <a:p>
            <a:pPr eaLnBrk="1" hangingPunct="1">
              <a:lnSpc>
                <a:spcPct val="90000"/>
              </a:lnSpc>
              <a:buFontTx/>
              <a:buNone/>
              <a:defRPr/>
            </a:pPr>
            <a:r>
              <a:rPr kumimoji="1" lang="en-US" sz="2800" smtClean="0"/>
              <a:t>	easier!!!!!!!!</a:t>
            </a:r>
            <a:endParaRPr kumimoji="1" lang="en-US" sz="3600" smtClean="0"/>
          </a:p>
        </p:txBody>
      </p:sp>
      <p:pic>
        <p:nvPicPr>
          <p:cNvPr id="132098" name="Picture 5" descr=" Jump Sheet [v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225" y="0"/>
            <a:ext cx="53117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defRPr/>
            </a:pPr>
            <a:r>
              <a:rPr kumimoji="1" lang="en-US" smtClean="0"/>
              <a:t>Competition	</a:t>
            </a:r>
          </a:p>
        </p:txBody>
      </p:sp>
      <p:sp>
        <p:nvSpPr>
          <p:cNvPr id="105475" name="Rectangle 3"/>
          <p:cNvSpPr>
            <a:spLocks noGrp="1" noChangeArrowheads="1"/>
          </p:cNvSpPr>
          <p:nvPr>
            <p:ph type="body" idx="1"/>
          </p:nvPr>
        </p:nvSpPr>
        <p:spPr>
          <a:xfrm>
            <a:off x="685800" y="2125663"/>
            <a:ext cx="7772400" cy="3898900"/>
          </a:xfrm>
        </p:spPr>
        <p:txBody>
          <a:bodyPr/>
          <a:lstStyle/>
          <a:p>
            <a:pPr eaLnBrk="1" hangingPunct="1">
              <a:defRPr/>
            </a:pPr>
            <a:r>
              <a:rPr kumimoji="1" lang="en-US" dirty="0" smtClean="0"/>
              <a:t>Officials</a:t>
            </a:r>
          </a:p>
          <a:p>
            <a:pPr lvl="1" eaLnBrk="1" hangingPunct="1">
              <a:defRPr/>
            </a:pPr>
            <a:r>
              <a:rPr kumimoji="1" lang="en-US" dirty="0" smtClean="0"/>
              <a:t>1 - </a:t>
            </a:r>
            <a:r>
              <a:rPr kumimoji="1" lang="ja-JP" altLang="en-US" dirty="0" smtClean="0"/>
              <a:t>“</a:t>
            </a:r>
            <a:r>
              <a:rPr kumimoji="1" lang="en-US" dirty="0" smtClean="0"/>
              <a:t>Runs the Board</a:t>
            </a:r>
            <a:r>
              <a:rPr kumimoji="1" lang="ja-JP" altLang="en-US" dirty="0" smtClean="0"/>
              <a:t>”</a:t>
            </a:r>
            <a:r>
              <a:rPr kumimoji="1" lang="en-US" dirty="0" smtClean="0"/>
              <a:t> </a:t>
            </a:r>
          </a:p>
          <a:p>
            <a:pPr lvl="1" eaLnBrk="1" hangingPunct="1">
              <a:defRPr/>
            </a:pPr>
            <a:r>
              <a:rPr kumimoji="1" lang="en-US" dirty="0" smtClean="0"/>
              <a:t>2 - Calls </a:t>
            </a:r>
            <a:r>
              <a:rPr kumimoji="1" lang="ja-JP" altLang="en-US" dirty="0" smtClean="0"/>
              <a:t>“</a:t>
            </a:r>
            <a:r>
              <a:rPr kumimoji="1" lang="en-US" dirty="0" smtClean="0"/>
              <a:t>makes and misses</a:t>
            </a:r>
            <a:r>
              <a:rPr kumimoji="1" lang="ja-JP" altLang="en-US" dirty="0" smtClean="0"/>
              <a:t>”</a:t>
            </a:r>
            <a:endParaRPr kumimoji="1" lang="en-US" dirty="0" smtClean="0"/>
          </a:p>
          <a:p>
            <a:pPr lvl="1" eaLnBrk="1" hangingPunct="1">
              <a:defRPr/>
            </a:pPr>
            <a:r>
              <a:rPr kumimoji="1" lang="en-US" dirty="0" smtClean="0"/>
              <a:t>3 - Sets and Checks Crossbar</a:t>
            </a:r>
          </a:p>
          <a:p>
            <a:pPr lvl="2" eaLnBrk="1" hangingPunct="1">
              <a:defRPr/>
            </a:pPr>
            <a:r>
              <a:rPr kumimoji="1" lang="en-US" dirty="0" smtClean="0"/>
              <a:t>Would call </a:t>
            </a:r>
            <a:r>
              <a:rPr kumimoji="1" lang="ja-JP" altLang="en-US" dirty="0" smtClean="0"/>
              <a:t>“</a:t>
            </a:r>
            <a:r>
              <a:rPr kumimoji="1" lang="en-US" dirty="0" err="1" smtClean="0"/>
              <a:t>volzing</a:t>
            </a:r>
            <a:r>
              <a:rPr kumimoji="1" lang="ja-JP" altLang="en-US" dirty="0" smtClean="0"/>
              <a:t>”</a:t>
            </a:r>
            <a:r>
              <a:rPr kumimoji="1" lang="en-US" dirty="0" smtClean="0"/>
              <a:t> and pole </a:t>
            </a:r>
            <a:r>
              <a:rPr kumimoji="1" lang="en-US" dirty="0" smtClean="0"/>
              <a:t>releases</a:t>
            </a:r>
          </a:p>
          <a:p>
            <a:pPr lvl="2" eaLnBrk="1" hangingPunct="1">
              <a:defRPr/>
            </a:pPr>
            <a:r>
              <a:rPr kumimoji="1" lang="en-US" dirty="0" smtClean="0"/>
              <a:t>Would make call if pole “rebounds” from box</a:t>
            </a:r>
          </a:p>
          <a:p>
            <a:pPr marL="914400" lvl="2" indent="0" eaLnBrk="1" hangingPunct="1">
              <a:buNone/>
              <a:defRPr/>
            </a:pPr>
            <a:r>
              <a:rPr kumimoji="1" lang="en-US" dirty="0"/>
              <a:t>	</a:t>
            </a:r>
            <a:r>
              <a:rPr kumimoji="1" lang="en-US" dirty="0" smtClean="0"/>
              <a:t>collar</a:t>
            </a:r>
            <a:endParaRPr kumimoji="1" lang="en-US" dirty="0" smtClean="0"/>
          </a:p>
          <a:p>
            <a:pPr lvl="2" eaLnBrk="1" hangingPunct="1">
              <a:defRPr/>
            </a:pPr>
            <a:r>
              <a:rPr kumimoji="1" lang="en-US" dirty="0" smtClean="0"/>
              <a:t>Also would check-supervise standard settings</a:t>
            </a:r>
          </a:p>
          <a:p>
            <a:pPr lvl="2" eaLnBrk="1" hangingPunct="1">
              <a:buFontTx/>
              <a:buNone/>
              <a:defRPr/>
            </a:pPr>
            <a:endParaRPr kumimoji="1" lang="en-US" dirty="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defRPr/>
            </a:pPr>
            <a:r>
              <a:rPr kumimoji="1" lang="en-US" smtClean="0"/>
              <a:t>Competition	</a:t>
            </a:r>
          </a:p>
        </p:txBody>
      </p:sp>
      <p:sp>
        <p:nvSpPr>
          <p:cNvPr id="106499" name="Rectangle 3"/>
          <p:cNvSpPr>
            <a:spLocks noGrp="1" noChangeArrowheads="1"/>
          </p:cNvSpPr>
          <p:nvPr>
            <p:ph type="body" idx="1"/>
          </p:nvPr>
        </p:nvSpPr>
        <p:spPr>
          <a:xfrm>
            <a:off x="685800" y="2125663"/>
            <a:ext cx="7772400" cy="3898900"/>
          </a:xfrm>
        </p:spPr>
        <p:txBody>
          <a:bodyPr/>
          <a:lstStyle/>
          <a:p>
            <a:pPr eaLnBrk="1" hangingPunct="1">
              <a:defRPr/>
            </a:pPr>
            <a:r>
              <a:rPr kumimoji="1" lang="en-US" smtClean="0"/>
              <a:t>Workers</a:t>
            </a:r>
          </a:p>
          <a:p>
            <a:pPr lvl="1" eaLnBrk="1" hangingPunct="1">
              <a:defRPr/>
            </a:pPr>
            <a:r>
              <a:rPr kumimoji="1" lang="en-US" smtClean="0"/>
              <a:t>2 workers - set crossbars and set standards</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idx="1"/>
          </p:nvPr>
        </p:nvSpPr>
        <p:spPr>
          <a:xfrm>
            <a:off x="304800" y="381000"/>
            <a:ext cx="2781300" cy="4419600"/>
          </a:xfrm>
        </p:spPr>
        <p:txBody>
          <a:bodyPr/>
          <a:lstStyle/>
          <a:p>
            <a:pPr eaLnBrk="1" hangingPunct="1">
              <a:buFontTx/>
              <a:buNone/>
              <a:defRPr/>
            </a:pPr>
            <a:r>
              <a:rPr kumimoji="1" lang="en-US" sz="2800" smtClean="0"/>
              <a:t>Positions</a:t>
            </a:r>
          </a:p>
          <a:p>
            <a:pPr eaLnBrk="1" hangingPunct="1">
              <a:buFontTx/>
              <a:buNone/>
              <a:defRPr/>
            </a:pPr>
            <a:r>
              <a:rPr kumimoji="1" lang="en-US" sz="2000" smtClean="0"/>
              <a:t>Official 1 - midway down the Runway</a:t>
            </a:r>
          </a:p>
          <a:p>
            <a:pPr eaLnBrk="1" hangingPunct="1">
              <a:buFontTx/>
              <a:buNone/>
              <a:defRPr/>
            </a:pPr>
            <a:endParaRPr kumimoji="1" lang="en-US" sz="2000" smtClean="0"/>
          </a:p>
          <a:p>
            <a:pPr eaLnBrk="1" hangingPunct="1">
              <a:buFontTx/>
              <a:buNone/>
              <a:defRPr/>
            </a:pPr>
            <a:r>
              <a:rPr kumimoji="1" lang="en-US" sz="2000" smtClean="0"/>
              <a:t>Official 2 - In position to see back of box and bar clearance</a:t>
            </a:r>
          </a:p>
          <a:p>
            <a:pPr eaLnBrk="1" hangingPunct="1">
              <a:buFontTx/>
              <a:buNone/>
              <a:defRPr/>
            </a:pPr>
            <a:endParaRPr kumimoji="1" lang="en-US" sz="2000" smtClean="0"/>
          </a:p>
          <a:p>
            <a:pPr eaLnBrk="1" hangingPunct="1">
              <a:buFontTx/>
              <a:buNone/>
              <a:defRPr/>
            </a:pPr>
            <a:r>
              <a:rPr kumimoji="1" lang="en-US" sz="2000" smtClean="0"/>
              <a:t>Official 3 - In position to see pole release and bar clearance (hands on bar)</a:t>
            </a:r>
            <a:endParaRPr kumimoji="1" lang="en-US" sz="2800" smtClean="0"/>
          </a:p>
        </p:txBody>
      </p:sp>
      <p:pic>
        <p:nvPicPr>
          <p:cNvPr id="138242" name="Picture 5" descr="Official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38862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kumimoji="1" lang="en-US" smtClean="0"/>
              <a:t>Competition	</a:t>
            </a:r>
          </a:p>
        </p:txBody>
      </p:sp>
      <p:sp>
        <p:nvSpPr>
          <p:cNvPr id="108547" name="Rectangle 3"/>
          <p:cNvSpPr>
            <a:spLocks noGrp="1" noChangeArrowheads="1"/>
          </p:cNvSpPr>
          <p:nvPr>
            <p:ph type="body" idx="1"/>
          </p:nvPr>
        </p:nvSpPr>
        <p:spPr>
          <a:xfrm>
            <a:off x="685800" y="2125663"/>
            <a:ext cx="7772400" cy="3898900"/>
          </a:xfrm>
        </p:spPr>
        <p:txBody>
          <a:bodyPr/>
          <a:lstStyle/>
          <a:p>
            <a:pPr eaLnBrk="1" hangingPunct="1">
              <a:defRPr/>
            </a:pPr>
            <a:r>
              <a:rPr kumimoji="1" lang="en-US" sz="2800" smtClean="0"/>
              <a:t>Official #1 - Running The Board</a:t>
            </a:r>
          </a:p>
          <a:p>
            <a:pPr lvl="1" eaLnBrk="1" hangingPunct="1">
              <a:defRPr/>
            </a:pPr>
            <a:r>
              <a:rPr kumimoji="1" lang="en-US" sz="2400" smtClean="0"/>
              <a:t>In competitions where there are more than 10 vaulters at a given height - the vault should be conducted using </a:t>
            </a:r>
            <a:r>
              <a:rPr kumimoji="1" lang="ja-JP" altLang="en-US" sz="2400" smtClean="0"/>
              <a:t>“</a:t>
            </a:r>
            <a:r>
              <a:rPr kumimoji="1" lang="en-US" sz="2400" smtClean="0"/>
              <a:t>5 Alive</a:t>
            </a:r>
            <a:r>
              <a:rPr kumimoji="1" lang="ja-JP" altLang="en-US" sz="2400" smtClean="0"/>
              <a:t>”</a:t>
            </a:r>
            <a:endParaRPr kumimoji="1" lang="en-US" sz="2400" smtClean="0"/>
          </a:p>
          <a:p>
            <a:pPr lvl="1" eaLnBrk="1" hangingPunct="1">
              <a:defRPr/>
            </a:pPr>
            <a:r>
              <a:rPr kumimoji="1" lang="en-US" sz="2400" smtClean="0"/>
              <a:t>The idea of </a:t>
            </a:r>
            <a:r>
              <a:rPr kumimoji="1" lang="ja-JP" altLang="en-US" sz="2400" smtClean="0"/>
              <a:t>“</a:t>
            </a:r>
            <a:r>
              <a:rPr kumimoji="1" lang="en-US" sz="2400" smtClean="0"/>
              <a:t>5 Alive</a:t>
            </a:r>
            <a:r>
              <a:rPr kumimoji="1" lang="ja-JP" altLang="en-US" sz="2400" smtClean="0"/>
              <a:t>”</a:t>
            </a:r>
            <a:r>
              <a:rPr kumimoji="1" lang="en-US" sz="2400" smtClean="0"/>
              <a:t> is that each vaulter will have no more than 5 vaults between their attempts (allowing them to stay warmed up while still getting some rest time between attempts)</a:t>
            </a:r>
          </a:p>
          <a:p>
            <a:pPr lvl="1" eaLnBrk="1" hangingPunct="1">
              <a:buFontTx/>
              <a:buNone/>
              <a:defRPr/>
            </a:pPr>
            <a:endParaRPr kumimoji="1" lang="en-US" sz="24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133600" y="0"/>
            <a:ext cx="8572500" cy="990600"/>
          </a:xfrm>
        </p:spPr>
        <p:txBody>
          <a:bodyPr/>
          <a:lstStyle/>
          <a:p>
            <a:pPr eaLnBrk="1" hangingPunct="1">
              <a:defRPr/>
            </a:pPr>
            <a:r>
              <a:rPr kumimoji="1" lang="en-US" smtClean="0"/>
              <a:t>5 ALIVE!!!!!</a:t>
            </a:r>
          </a:p>
        </p:txBody>
      </p:sp>
      <p:sp>
        <p:nvSpPr>
          <p:cNvPr id="109571" name="Rectangle 3"/>
          <p:cNvSpPr>
            <a:spLocks noGrp="1" noChangeArrowheads="1"/>
          </p:cNvSpPr>
          <p:nvPr>
            <p:ph type="body" idx="1"/>
          </p:nvPr>
        </p:nvSpPr>
        <p:spPr>
          <a:xfrm>
            <a:off x="0" y="838200"/>
            <a:ext cx="4038600" cy="4953000"/>
          </a:xfrm>
        </p:spPr>
        <p:txBody>
          <a:bodyPr/>
          <a:lstStyle/>
          <a:p>
            <a:pPr eaLnBrk="1" hangingPunct="1">
              <a:lnSpc>
                <a:spcPct val="90000"/>
              </a:lnSpc>
              <a:buFontTx/>
              <a:buNone/>
              <a:defRPr/>
            </a:pPr>
            <a:r>
              <a:rPr kumimoji="1" lang="en-US" sz="2400" smtClean="0"/>
              <a:t>1st 5 vaulters straight thru</a:t>
            </a:r>
          </a:p>
          <a:p>
            <a:pPr eaLnBrk="1" hangingPunct="1">
              <a:lnSpc>
                <a:spcPct val="90000"/>
              </a:lnSpc>
              <a:buFontTx/>
              <a:buNone/>
              <a:defRPr/>
            </a:pPr>
            <a:r>
              <a:rPr kumimoji="1" lang="en-US" sz="2400" smtClean="0"/>
              <a:t>(Haden - Koon)</a:t>
            </a:r>
          </a:p>
          <a:p>
            <a:pPr eaLnBrk="1" hangingPunct="1">
              <a:lnSpc>
                <a:spcPct val="90000"/>
              </a:lnSpc>
              <a:buFontTx/>
              <a:buNone/>
              <a:defRPr/>
            </a:pPr>
            <a:r>
              <a:rPr kumimoji="1" lang="en-US" sz="2400" smtClean="0"/>
              <a:t>If all clear - continue down list</a:t>
            </a:r>
          </a:p>
          <a:p>
            <a:pPr eaLnBrk="1" hangingPunct="1">
              <a:lnSpc>
                <a:spcPct val="90000"/>
              </a:lnSpc>
              <a:buFontTx/>
              <a:buNone/>
              <a:defRPr/>
            </a:pPr>
            <a:r>
              <a:rPr kumimoji="1" lang="en-US" sz="2400" smtClean="0"/>
              <a:t>If one misses - vault 5 more - then back to the miss</a:t>
            </a:r>
          </a:p>
          <a:p>
            <a:pPr eaLnBrk="1" hangingPunct="1">
              <a:lnSpc>
                <a:spcPct val="90000"/>
              </a:lnSpc>
              <a:buFontTx/>
              <a:buNone/>
              <a:defRPr/>
            </a:pPr>
            <a:r>
              <a:rPr kumimoji="1" lang="en-US" sz="2400" smtClean="0"/>
              <a:t>Continue down the list - but - make sure you don</a:t>
            </a:r>
            <a:r>
              <a:rPr kumimoji="1" lang="ja-JP" altLang="en-US" sz="2400" smtClean="0"/>
              <a:t>’</a:t>
            </a:r>
            <a:r>
              <a:rPr kumimoji="1" lang="en-US" sz="2400" smtClean="0"/>
              <a:t>t </a:t>
            </a:r>
            <a:r>
              <a:rPr kumimoji="1" lang="ja-JP" altLang="en-US" sz="2400" smtClean="0"/>
              <a:t>“</a:t>
            </a:r>
            <a:r>
              <a:rPr kumimoji="1" lang="en-US" sz="2400" smtClean="0"/>
              <a:t>hang</a:t>
            </a:r>
            <a:r>
              <a:rPr kumimoji="1" lang="ja-JP" altLang="en-US" sz="2400" smtClean="0"/>
              <a:t>”</a:t>
            </a:r>
            <a:r>
              <a:rPr kumimoji="1" lang="en-US" sz="2400" smtClean="0"/>
              <a:t> the last vaulter - if you have to go six or seven alive to pick him up - do it!!!!!</a:t>
            </a:r>
          </a:p>
          <a:p>
            <a:pPr eaLnBrk="1" hangingPunct="1">
              <a:lnSpc>
                <a:spcPct val="90000"/>
              </a:lnSpc>
              <a:buFontTx/>
              <a:buNone/>
              <a:defRPr/>
            </a:pPr>
            <a:endParaRPr kumimoji="1" lang="en-US" sz="2400" smtClean="0"/>
          </a:p>
        </p:txBody>
      </p:sp>
      <p:pic>
        <p:nvPicPr>
          <p:cNvPr id="142339" name="Picture 4" descr="Example for 5 Al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0"/>
            <a:ext cx="4662487"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152400" y="381000"/>
            <a:ext cx="3505200" cy="5486400"/>
          </a:xfrm>
        </p:spPr>
        <p:txBody>
          <a:bodyPr/>
          <a:lstStyle/>
          <a:p>
            <a:pPr eaLnBrk="1" hangingPunct="1">
              <a:lnSpc>
                <a:spcPct val="90000"/>
              </a:lnSpc>
              <a:defRPr/>
            </a:pPr>
            <a:r>
              <a:rPr kumimoji="1" lang="en-US" sz="1200" smtClean="0"/>
              <a:t>Haden 		O</a:t>
            </a:r>
          </a:p>
          <a:p>
            <a:pPr eaLnBrk="1" hangingPunct="1">
              <a:lnSpc>
                <a:spcPct val="90000"/>
              </a:lnSpc>
              <a:defRPr/>
            </a:pPr>
            <a:r>
              <a:rPr kumimoji="1" lang="en-US" sz="1200" smtClean="0"/>
              <a:t>Walton 		O</a:t>
            </a:r>
          </a:p>
          <a:p>
            <a:pPr eaLnBrk="1" hangingPunct="1">
              <a:lnSpc>
                <a:spcPct val="90000"/>
              </a:lnSpc>
              <a:defRPr/>
            </a:pPr>
            <a:r>
              <a:rPr kumimoji="1" lang="en-US" sz="1200" smtClean="0"/>
              <a:t>Hill		X</a:t>
            </a:r>
          </a:p>
          <a:p>
            <a:pPr eaLnBrk="1" hangingPunct="1">
              <a:lnSpc>
                <a:spcPct val="90000"/>
              </a:lnSpc>
              <a:defRPr/>
            </a:pPr>
            <a:r>
              <a:rPr kumimoji="1" lang="en-US" sz="1200" smtClean="0"/>
              <a:t>D Rhoades 	X</a:t>
            </a:r>
          </a:p>
          <a:p>
            <a:pPr eaLnBrk="1" hangingPunct="1">
              <a:lnSpc>
                <a:spcPct val="90000"/>
              </a:lnSpc>
              <a:defRPr/>
            </a:pPr>
            <a:r>
              <a:rPr kumimoji="1" lang="en-US" sz="1200" smtClean="0"/>
              <a:t>Koon		O</a:t>
            </a:r>
          </a:p>
          <a:p>
            <a:pPr eaLnBrk="1" hangingPunct="1">
              <a:lnSpc>
                <a:spcPct val="90000"/>
              </a:lnSpc>
              <a:defRPr/>
            </a:pPr>
            <a:r>
              <a:rPr kumimoji="1" lang="en-US" sz="1200" smtClean="0"/>
              <a:t>Burns		O</a:t>
            </a:r>
          </a:p>
          <a:p>
            <a:pPr eaLnBrk="1" hangingPunct="1">
              <a:lnSpc>
                <a:spcPct val="90000"/>
              </a:lnSpc>
              <a:defRPr/>
            </a:pPr>
            <a:r>
              <a:rPr kumimoji="1" lang="en-US" sz="1200" smtClean="0"/>
              <a:t>Huston 		X</a:t>
            </a:r>
          </a:p>
          <a:p>
            <a:pPr eaLnBrk="1" hangingPunct="1">
              <a:lnSpc>
                <a:spcPct val="90000"/>
              </a:lnSpc>
              <a:defRPr/>
            </a:pPr>
            <a:r>
              <a:rPr kumimoji="1" lang="en-US" sz="1200" smtClean="0"/>
              <a:t>Hill		X X</a:t>
            </a:r>
          </a:p>
          <a:p>
            <a:pPr eaLnBrk="1" hangingPunct="1">
              <a:lnSpc>
                <a:spcPct val="90000"/>
              </a:lnSpc>
              <a:defRPr/>
            </a:pPr>
            <a:r>
              <a:rPr kumimoji="1" lang="en-US" sz="1200" smtClean="0"/>
              <a:t>D Rhoades 	XO</a:t>
            </a:r>
          </a:p>
          <a:p>
            <a:pPr eaLnBrk="1" hangingPunct="1">
              <a:lnSpc>
                <a:spcPct val="90000"/>
              </a:lnSpc>
              <a:defRPr/>
            </a:pPr>
            <a:r>
              <a:rPr kumimoji="1" lang="en-US" sz="1200" smtClean="0"/>
              <a:t>Novotni		O</a:t>
            </a:r>
          </a:p>
          <a:p>
            <a:pPr eaLnBrk="1" hangingPunct="1">
              <a:lnSpc>
                <a:spcPct val="90000"/>
              </a:lnSpc>
              <a:defRPr/>
            </a:pPr>
            <a:r>
              <a:rPr kumimoji="1" lang="en-US" sz="1200" smtClean="0"/>
              <a:t>Hupka		X</a:t>
            </a:r>
          </a:p>
          <a:p>
            <a:pPr eaLnBrk="1" hangingPunct="1">
              <a:lnSpc>
                <a:spcPct val="90000"/>
              </a:lnSpc>
              <a:defRPr/>
            </a:pPr>
            <a:r>
              <a:rPr kumimoji="1" lang="en-US" sz="1200" smtClean="0"/>
              <a:t>Huston 		XO</a:t>
            </a:r>
          </a:p>
          <a:p>
            <a:pPr eaLnBrk="1" hangingPunct="1">
              <a:lnSpc>
                <a:spcPct val="90000"/>
              </a:lnSpc>
              <a:defRPr/>
            </a:pPr>
            <a:r>
              <a:rPr kumimoji="1" lang="en-US" sz="1200" smtClean="0"/>
              <a:t>Hill		XXO</a:t>
            </a:r>
          </a:p>
          <a:p>
            <a:pPr eaLnBrk="1" hangingPunct="1">
              <a:lnSpc>
                <a:spcPct val="90000"/>
              </a:lnSpc>
              <a:defRPr/>
            </a:pPr>
            <a:r>
              <a:rPr kumimoji="1" lang="en-US" sz="1200" smtClean="0"/>
              <a:t>Allen		X</a:t>
            </a:r>
          </a:p>
          <a:p>
            <a:pPr eaLnBrk="1" hangingPunct="1">
              <a:lnSpc>
                <a:spcPct val="90000"/>
              </a:lnSpc>
              <a:defRPr/>
            </a:pPr>
            <a:r>
              <a:rPr kumimoji="1" lang="en-US" sz="1200" smtClean="0"/>
              <a:t>T Rhoades	P</a:t>
            </a:r>
          </a:p>
          <a:p>
            <a:pPr eaLnBrk="1" hangingPunct="1">
              <a:lnSpc>
                <a:spcPct val="90000"/>
              </a:lnSpc>
              <a:defRPr/>
            </a:pPr>
            <a:r>
              <a:rPr kumimoji="1" lang="en-US" sz="1200" smtClean="0"/>
              <a:t>Ratliff		X</a:t>
            </a:r>
          </a:p>
          <a:p>
            <a:pPr eaLnBrk="1" hangingPunct="1">
              <a:lnSpc>
                <a:spcPct val="90000"/>
              </a:lnSpc>
              <a:defRPr/>
            </a:pPr>
            <a:r>
              <a:rPr kumimoji="1" lang="en-US" sz="1200" smtClean="0"/>
              <a:t>Jackson		O</a:t>
            </a:r>
          </a:p>
          <a:p>
            <a:pPr eaLnBrk="1" hangingPunct="1">
              <a:lnSpc>
                <a:spcPct val="90000"/>
              </a:lnSpc>
              <a:defRPr/>
            </a:pPr>
            <a:r>
              <a:rPr kumimoji="1" lang="en-US" sz="1200" smtClean="0"/>
              <a:t>Hupka		XX</a:t>
            </a:r>
          </a:p>
          <a:p>
            <a:pPr eaLnBrk="1" hangingPunct="1">
              <a:lnSpc>
                <a:spcPct val="90000"/>
              </a:lnSpc>
              <a:defRPr/>
            </a:pPr>
            <a:r>
              <a:rPr kumimoji="1" lang="en-US" sz="1200" smtClean="0"/>
              <a:t>Dennis		O</a:t>
            </a:r>
          </a:p>
          <a:p>
            <a:pPr eaLnBrk="1" hangingPunct="1">
              <a:lnSpc>
                <a:spcPct val="90000"/>
              </a:lnSpc>
              <a:defRPr/>
            </a:pPr>
            <a:r>
              <a:rPr kumimoji="1" lang="en-US" sz="1200" smtClean="0"/>
              <a:t>Payne		O</a:t>
            </a:r>
          </a:p>
          <a:p>
            <a:pPr eaLnBrk="1" hangingPunct="1">
              <a:lnSpc>
                <a:spcPct val="90000"/>
              </a:lnSpc>
              <a:defRPr/>
            </a:pPr>
            <a:r>
              <a:rPr kumimoji="1" lang="en-US" sz="1200" smtClean="0"/>
              <a:t>McKibben 	X</a:t>
            </a:r>
          </a:p>
          <a:p>
            <a:pPr eaLnBrk="1" hangingPunct="1">
              <a:lnSpc>
                <a:spcPct val="90000"/>
              </a:lnSpc>
              <a:defRPr/>
            </a:pPr>
            <a:r>
              <a:rPr kumimoji="1" lang="en-US" sz="1200" smtClean="0"/>
              <a:t>Hupka		XXX</a:t>
            </a:r>
          </a:p>
          <a:p>
            <a:pPr eaLnBrk="1" hangingPunct="1">
              <a:lnSpc>
                <a:spcPct val="90000"/>
              </a:lnSpc>
              <a:defRPr/>
            </a:pPr>
            <a:r>
              <a:rPr kumimoji="1" lang="en-US" sz="1200" smtClean="0"/>
              <a:t>Allen		XX</a:t>
            </a:r>
          </a:p>
          <a:p>
            <a:pPr eaLnBrk="1" hangingPunct="1">
              <a:lnSpc>
                <a:spcPct val="90000"/>
              </a:lnSpc>
              <a:defRPr/>
            </a:pPr>
            <a:r>
              <a:rPr kumimoji="1" lang="en-US" sz="1200" smtClean="0"/>
              <a:t>Ratliff		XX</a:t>
            </a:r>
          </a:p>
          <a:p>
            <a:pPr eaLnBrk="1" hangingPunct="1">
              <a:lnSpc>
                <a:spcPct val="90000"/>
              </a:lnSpc>
              <a:defRPr/>
            </a:pPr>
            <a:r>
              <a:rPr kumimoji="1" lang="en-US" sz="1200" smtClean="0"/>
              <a:t>McKibben	X0</a:t>
            </a:r>
          </a:p>
          <a:p>
            <a:pPr eaLnBrk="1" hangingPunct="1">
              <a:lnSpc>
                <a:spcPct val="90000"/>
              </a:lnSpc>
              <a:defRPr/>
            </a:pPr>
            <a:r>
              <a:rPr kumimoji="1" lang="en-US" sz="1200" smtClean="0"/>
              <a:t>Allen		XXO</a:t>
            </a:r>
          </a:p>
          <a:p>
            <a:pPr eaLnBrk="1" hangingPunct="1">
              <a:lnSpc>
                <a:spcPct val="90000"/>
              </a:lnSpc>
              <a:defRPr/>
            </a:pPr>
            <a:r>
              <a:rPr kumimoji="1" lang="en-US" sz="1200" smtClean="0"/>
              <a:t>Ratliff		XXO</a:t>
            </a:r>
          </a:p>
        </p:txBody>
      </p:sp>
      <p:pic>
        <p:nvPicPr>
          <p:cNvPr id="144386" name="Picture 4" descr="Example for 5 Al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662488"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0" y="152400"/>
            <a:ext cx="2743200" cy="5181600"/>
          </a:xfrm>
        </p:spPr>
        <p:txBody>
          <a:bodyPr/>
          <a:lstStyle/>
          <a:p>
            <a:pPr eaLnBrk="1" hangingPunct="1">
              <a:lnSpc>
                <a:spcPct val="90000"/>
              </a:lnSpc>
              <a:buFontTx/>
              <a:buNone/>
              <a:defRPr/>
            </a:pPr>
            <a:r>
              <a:rPr kumimoji="1" lang="en-US" sz="1800" smtClean="0"/>
              <a:t>A legal Pit:</a:t>
            </a:r>
          </a:p>
          <a:p>
            <a:pPr eaLnBrk="1" hangingPunct="1">
              <a:lnSpc>
                <a:spcPct val="90000"/>
              </a:lnSpc>
              <a:buFontTx/>
              <a:buNone/>
              <a:defRPr/>
            </a:pPr>
            <a:r>
              <a:rPr kumimoji="1" lang="en-US" sz="1800" smtClean="0"/>
              <a:t>19</a:t>
            </a:r>
            <a:r>
              <a:rPr kumimoji="1" lang="ja-JP" altLang="en-US" sz="1800" smtClean="0"/>
              <a:t>’</a:t>
            </a:r>
            <a:r>
              <a:rPr kumimoji="1" lang="en-US" sz="1800" smtClean="0"/>
              <a:t>8</a:t>
            </a:r>
            <a:r>
              <a:rPr kumimoji="1" lang="ja-JP" altLang="en-US" sz="1800" smtClean="0"/>
              <a:t>”</a:t>
            </a:r>
            <a:r>
              <a:rPr kumimoji="1" lang="en-US" sz="1800" smtClean="0"/>
              <a:t> across the back</a:t>
            </a:r>
          </a:p>
          <a:p>
            <a:pPr eaLnBrk="1" hangingPunct="1">
              <a:lnSpc>
                <a:spcPct val="90000"/>
              </a:lnSpc>
              <a:buFontTx/>
              <a:buNone/>
              <a:defRPr/>
            </a:pPr>
            <a:r>
              <a:rPr kumimoji="1" lang="en-US" sz="1800" smtClean="0"/>
              <a:t>20</a:t>
            </a:r>
            <a:r>
              <a:rPr kumimoji="1" lang="ja-JP" altLang="en-US" sz="1800" smtClean="0"/>
              <a:t>’</a:t>
            </a:r>
            <a:r>
              <a:rPr kumimoji="1" lang="en-US" sz="1800" smtClean="0"/>
              <a:t>2</a:t>
            </a:r>
            <a:r>
              <a:rPr kumimoji="1" lang="ja-JP" altLang="en-US" sz="1800" smtClean="0"/>
              <a:t>”</a:t>
            </a:r>
            <a:r>
              <a:rPr kumimoji="1" lang="en-US" sz="1800" smtClean="0"/>
              <a:t> total length (front to back)</a:t>
            </a:r>
          </a:p>
          <a:p>
            <a:pPr eaLnBrk="1" hangingPunct="1">
              <a:lnSpc>
                <a:spcPct val="90000"/>
              </a:lnSpc>
              <a:buFontTx/>
              <a:buNone/>
              <a:defRPr/>
            </a:pPr>
            <a:r>
              <a:rPr kumimoji="1" lang="en-US" sz="1800" smtClean="0"/>
              <a:t>16</a:t>
            </a:r>
            <a:r>
              <a:rPr kumimoji="1" lang="ja-JP" altLang="en-US" sz="1800" smtClean="0"/>
              <a:t>’</a:t>
            </a:r>
            <a:r>
              <a:rPr kumimoji="1" lang="en-US" sz="1800" smtClean="0"/>
              <a:t>5</a:t>
            </a:r>
            <a:r>
              <a:rPr kumimoji="1" lang="ja-JP" altLang="en-US" sz="1800" smtClean="0"/>
              <a:t>”</a:t>
            </a:r>
            <a:r>
              <a:rPr kumimoji="1" lang="en-US" sz="1800" smtClean="0"/>
              <a:t> from the back of the box (the </a:t>
            </a:r>
            <a:r>
              <a:rPr kumimoji="1" lang="ja-JP" altLang="en-US" sz="1800" smtClean="0"/>
              <a:t>“</a:t>
            </a:r>
            <a:r>
              <a:rPr kumimoji="1" lang="en-US" sz="1800" smtClean="0"/>
              <a:t>0</a:t>
            </a:r>
            <a:r>
              <a:rPr kumimoji="1" lang="ja-JP" altLang="en-US" sz="1800" smtClean="0"/>
              <a:t>”</a:t>
            </a:r>
            <a:r>
              <a:rPr kumimoji="1" lang="en-US" sz="1800" smtClean="0"/>
              <a:t> mark) to the back of the pit</a:t>
            </a:r>
          </a:p>
          <a:p>
            <a:pPr eaLnBrk="1" hangingPunct="1">
              <a:lnSpc>
                <a:spcPct val="90000"/>
              </a:lnSpc>
              <a:buFontTx/>
              <a:buNone/>
              <a:defRPr/>
            </a:pPr>
            <a:r>
              <a:rPr kumimoji="1" lang="en-US" sz="1800" smtClean="0"/>
              <a:t>19</a:t>
            </a:r>
            <a:r>
              <a:rPr kumimoji="1" lang="ja-JP" altLang="en-US" sz="1800" smtClean="0"/>
              <a:t>’</a:t>
            </a:r>
            <a:r>
              <a:rPr kumimoji="1" lang="en-US" sz="1800" smtClean="0"/>
              <a:t>8</a:t>
            </a:r>
            <a:r>
              <a:rPr kumimoji="1" lang="ja-JP" altLang="en-US" sz="1800" smtClean="0"/>
              <a:t>”</a:t>
            </a:r>
            <a:r>
              <a:rPr kumimoji="1" lang="en-US" sz="1800" smtClean="0"/>
              <a:t> wide behind the </a:t>
            </a:r>
            <a:r>
              <a:rPr kumimoji="1" lang="ja-JP" altLang="en-US" sz="1800" smtClean="0"/>
              <a:t>“</a:t>
            </a:r>
            <a:r>
              <a:rPr kumimoji="1" lang="en-US" sz="1800" smtClean="0"/>
              <a:t>Standard Cutouts</a:t>
            </a:r>
            <a:r>
              <a:rPr kumimoji="1" lang="ja-JP" altLang="en-US" sz="1800" smtClean="0"/>
              <a:t>”</a:t>
            </a:r>
            <a:endParaRPr kumimoji="1" lang="en-US" sz="1800" smtClean="0"/>
          </a:p>
          <a:p>
            <a:pPr eaLnBrk="1" hangingPunct="1">
              <a:lnSpc>
                <a:spcPct val="90000"/>
              </a:lnSpc>
              <a:buFontTx/>
              <a:buNone/>
              <a:defRPr/>
            </a:pPr>
            <a:r>
              <a:rPr kumimoji="1" lang="en-US" sz="1800" smtClean="0"/>
              <a:t>No more than 36</a:t>
            </a:r>
            <a:r>
              <a:rPr kumimoji="1" lang="ja-JP" altLang="en-US" sz="1800" smtClean="0"/>
              <a:t>”</a:t>
            </a:r>
            <a:r>
              <a:rPr kumimoji="1" lang="en-US" sz="1800" smtClean="0"/>
              <a:t> opening at the box</a:t>
            </a:r>
          </a:p>
          <a:p>
            <a:pPr eaLnBrk="1" hangingPunct="1">
              <a:lnSpc>
                <a:spcPct val="90000"/>
              </a:lnSpc>
              <a:buFontTx/>
              <a:buNone/>
              <a:defRPr/>
            </a:pPr>
            <a:r>
              <a:rPr kumimoji="1" lang="en-US" sz="1800" smtClean="0"/>
              <a:t>No more than 3</a:t>
            </a:r>
            <a:r>
              <a:rPr kumimoji="1" lang="ja-JP" altLang="en-US" sz="1800" smtClean="0"/>
              <a:t>”</a:t>
            </a:r>
            <a:r>
              <a:rPr kumimoji="1" lang="en-US" sz="1800" smtClean="0"/>
              <a:t> from the back of the box to the front edge of the landing pad</a:t>
            </a:r>
          </a:p>
          <a:p>
            <a:pPr eaLnBrk="1" hangingPunct="1">
              <a:lnSpc>
                <a:spcPct val="90000"/>
              </a:lnSpc>
              <a:buFontTx/>
              <a:buNone/>
              <a:defRPr/>
            </a:pPr>
            <a:r>
              <a:rPr kumimoji="1" lang="en-US" sz="1800" smtClean="0"/>
              <a:t>Should have a sloped cut out behind the box to allow the pole to bend</a:t>
            </a:r>
          </a:p>
          <a:p>
            <a:pPr eaLnBrk="1" hangingPunct="1">
              <a:lnSpc>
                <a:spcPct val="90000"/>
              </a:lnSpc>
              <a:buFontTx/>
              <a:buNone/>
              <a:defRPr/>
            </a:pPr>
            <a:endParaRPr kumimoji="1" lang="en-US" sz="1800" smtClean="0"/>
          </a:p>
          <a:p>
            <a:pPr eaLnBrk="1" hangingPunct="1">
              <a:lnSpc>
                <a:spcPct val="90000"/>
              </a:lnSpc>
              <a:buFontTx/>
              <a:buNone/>
              <a:defRPr/>
            </a:pPr>
            <a:endParaRPr kumimoji="1" lang="en-US" sz="1800" smtClean="0"/>
          </a:p>
          <a:p>
            <a:pPr eaLnBrk="1" hangingPunct="1">
              <a:lnSpc>
                <a:spcPct val="90000"/>
              </a:lnSpc>
              <a:buFontTx/>
              <a:buNone/>
              <a:defRPr/>
            </a:pPr>
            <a:endParaRPr kumimoji="1" lang="en-US" sz="2800" smtClean="0"/>
          </a:p>
        </p:txBody>
      </p:sp>
      <p:pic>
        <p:nvPicPr>
          <p:cNvPr id="26626" name="Picture 7" descr="PV Pit Measur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61938"/>
            <a:ext cx="64008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kumimoji="1" lang="en-US" smtClean="0"/>
              <a:t>5 Alive	</a:t>
            </a:r>
          </a:p>
        </p:txBody>
      </p:sp>
      <p:sp>
        <p:nvSpPr>
          <p:cNvPr id="111619"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800" smtClean="0"/>
              <a:t>Items to consider</a:t>
            </a:r>
          </a:p>
          <a:p>
            <a:pPr lvl="1" eaLnBrk="1" hangingPunct="1">
              <a:lnSpc>
                <a:spcPct val="90000"/>
              </a:lnSpc>
              <a:defRPr/>
            </a:pPr>
            <a:r>
              <a:rPr kumimoji="1" lang="en-US" sz="2400" smtClean="0"/>
              <a:t>Make sure athletes are clear about the order (up, on deck, on hold, waiting)</a:t>
            </a:r>
          </a:p>
          <a:p>
            <a:pPr lvl="1" eaLnBrk="1" hangingPunct="1">
              <a:lnSpc>
                <a:spcPct val="90000"/>
              </a:lnSpc>
              <a:defRPr/>
            </a:pPr>
            <a:r>
              <a:rPr kumimoji="1" lang="en-US" sz="2400" smtClean="0"/>
              <a:t>This is why the primary job of Official #1 is to run the board - if you</a:t>
            </a:r>
            <a:r>
              <a:rPr kumimoji="1" lang="ja-JP" altLang="en-US" sz="2400" smtClean="0"/>
              <a:t>’</a:t>
            </a:r>
            <a:r>
              <a:rPr kumimoji="1" lang="en-US" sz="2400" smtClean="0"/>
              <a:t>re calling makes and misses at the same time it gets to be too much</a:t>
            </a:r>
          </a:p>
          <a:p>
            <a:pPr lvl="1" eaLnBrk="1" hangingPunct="1">
              <a:lnSpc>
                <a:spcPct val="90000"/>
              </a:lnSpc>
              <a:defRPr/>
            </a:pPr>
            <a:r>
              <a:rPr kumimoji="1" lang="en-US" sz="2400" smtClean="0"/>
              <a:t>Avoid making vaulters take multiple attempts in a row if at all possible</a:t>
            </a:r>
          </a:p>
          <a:p>
            <a:pPr lvl="1" eaLnBrk="1" hangingPunct="1">
              <a:lnSpc>
                <a:spcPct val="90000"/>
              </a:lnSpc>
              <a:defRPr/>
            </a:pPr>
            <a:r>
              <a:rPr kumimoji="1" lang="en-US" sz="2400" smtClean="0"/>
              <a:t>Watch for the last couple of vaulters as you move through the list - don</a:t>
            </a:r>
            <a:r>
              <a:rPr kumimoji="1" lang="ja-JP" altLang="en-US" sz="2400" smtClean="0"/>
              <a:t>’</a:t>
            </a:r>
            <a:r>
              <a:rPr kumimoji="1" lang="en-US" sz="2400" smtClean="0"/>
              <a:t>t leave them </a:t>
            </a:r>
            <a:r>
              <a:rPr kumimoji="1" lang="ja-JP" altLang="en-US" sz="2400" smtClean="0"/>
              <a:t>“</a:t>
            </a:r>
            <a:r>
              <a:rPr kumimoji="1" lang="en-US" sz="2400" smtClean="0"/>
              <a:t>hanging</a:t>
            </a:r>
            <a:r>
              <a:rPr kumimoji="1" lang="ja-JP" altLang="en-US" sz="2400" smtClean="0"/>
              <a:t>”</a:t>
            </a:r>
            <a:endParaRPr kumimoji="1" lang="en-US" sz="24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kumimoji="1" lang="en-US" smtClean="0"/>
              <a:t>Efficiency in Running the Vault	</a:t>
            </a:r>
          </a:p>
        </p:txBody>
      </p:sp>
      <p:sp>
        <p:nvSpPr>
          <p:cNvPr id="119811" name="Rectangle 3"/>
          <p:cNvSpPr>
            <a:spLocks noGrp="1" noChangeArrowheads="1"/>
          </p:cNvSpPr>
          <p:nvPr>
            <p:ph type="body" idx="1"/>
          </p:nvPr>
        </p:nvSpPr>
        <p:spPr>
          <a:xfrm>
            <a:off x="685800" y="2125663"/>
            <a:ext cx="7772400" cy="3898900"/>
          </a:xfrm>
        </p:spPr>
        <p:txBody>
          <a:bodyPr/>
          <a:lstStyle/>
          <a:p>
            <a:pPr eaLnBrk="1" hangingPunct="1">
              <a:defRPr/>
            </a:pPr>
            <a:r>
              <a:rPr kumimoji="1" lang="en-US" smtClean="0"/>
              <a:t>Standard settings should be marked on the board</a:t>
            </a:r>
          </a:p>
          <a:p>
            <a:pPr lvl="1" eaLnBrk="1" hangingPunct="1">
              <a:defRPr/>
            </a:pPr>
            <a:r>
              <a:rPr kumimoji="1" lang="en-US" smtClean="0"/>
              <a:t>Competitors should be instructed to make setting changes prior to be called up</a:t>
            </a:r>
          </a:p>
          <a:p>
            <a:pPr lvl="2" eaLnBrk="1" hangingPunct="1">
              <a:defRPr/>
            </a:pPr>
            <a:r>
              <a:rPr kumimoji="1" lang="en-US" smtClean="0"/>
              <a:t>If they don</a:t>
            </a:r>
            <a:r>
              <a:rPr kumimoji="1" lang="ja-JP" altLang="en-US" smtClean="0"/>
              <a:t>’</a:t>
            </a:r>
            <a:r>
              <a:rPr kumimoji="1" lang="en-US" smtClean="0"/>
              <a:t>t - then it</a:t>
            </a:r>
            <a:r>
              <a:rPr kumimoji="1" lang="ja-JP" altLang="en-US" smtClean="0"/>
              <a:t>’</a:t>
            </a:r>
            <a:r>
              <a:rPr kumimoji="1" lang="en-US" smtClean="0"/>
              <a:t>s on their time!!!</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defRPr/>
            </a:pPr>
            <a:r>
              <a:rPr kumimoji="1" lang="en-US" smtClean="0"/>
              <a:t>Efficiency in the Vault</a:t>
            </a:r>
          </a:p>
        </p:txBody>
      </p:sp>
      <p:sp>
        <p:nvSpPr>
          <p:cNvPr id="120835"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mtClean="0"/>
              <a:t>Calls would sound like this:</a:t>
            </a:r>
          </a:p>
          <a:p>
            <a:pPr lvl="1" eaLnBrk="1" hangingPunct="1">
              <a:lnSpc>
                <a:spcPct val="90000"/>
              </a:lnSpc>
              <a:defRPr/>
            </a:pPr>
            <a:r>
              <a:rPr kumimoji="1" lang="ja-JP" altLang="en-US" smtClean="0"/>
              <a:t>“</a:t>
            </a:r>
            <a:r>
              <a:rPr kumimoji="1" lang="en-US" smtClean="0"/>
              <a:t>Haden up - Standards at 24</a:t>
            </a:r>
            <a:r>
              <a:rPr kumimoji="1" lang="ja-JP" altLang="en-US" smtClean="0"/>
              <a:t>”</a:t>
            </a:r>
            <a:endParaRPr kumimoji="1" lang="en-US" smtClean="0"/>
          </a:p>
          <a:p>
            <a:pPr lvl="1" eaLnBrk="1" hangingPunct="1">
              <a:lnSpc>
                <a:spcPct val="90000"/>
              </a:lnSpc>
              <a:defRPr/>
            </a:pPr>
            <a:r>
              <a:rPr kumimoji="1" lang="ja-JP" altLang="en-US" smtClean="0"/>
              <a:t>“</a:t>
            </a:r>
            <a:r>
              <a:rPr kumimoji="1" lang="en-US" smtClean="0"/>
              <a:t>Walton on deck</a:t>
            </a:r>
            <a:r>
              <a:rPr kumimoji="1" lang="ja-JP" altLang="en-US" smtClean="0"/>
              <a:t>”</a:t>
            </a:r>
            <a:endParaRPr kumimoji="1" lang="en-US" smtClean="0"/>
          </a:p>
          <a:p>
            <a:pPr lvl="1" eaLnBrk="1" hangingPunct="1">
              <a:lnSpc>
                <a:spcPct val="90000"/>
              </a:lnSpc>
              <a:defRPr/>
            </a:pPr>
            <a:r>
              <a:rPr kumimoji="1" lang="ja-JP" altLang="en-US" smtClean="0"/>
              <a:t>“</a:t>
            </a:r>
            <a:r>
              <a:rPr kumimoji="1" lang="en-US" smtClean="0"/>
              <a:t>Hill on hold</a:t>
            </a:r>
            <a:r>
              <a:rPr kumimoji="1" lang="ja-JP" altLang="en-US" smtClean="0"/>
              <a:t>”</a:t>
            </a:r>
            <a:endParaRPr kumimoji="1" lang="en-US" smtClean="0"/>
          </a:p>
          <a:p>
            <a:pPr lvl="1" eaLnBrk="1" hangingPunct="1">
              <a:lnSpc>
                <a:spcPct val="90000"/>
              </a:lnSpc>
              <a:defRPr/>
            </a:pPr>
            <a:r>
              <a:rPr kumimoji="1" lang="ja-JP" altLang="en-US" smtClean="0"/>
              <a:t>“</a:t>
            </a:r>
            <a:r>
              <a:rPr kumimoji="1" lang="en-US" smtClean="0"/>
              <a:t>D Rhoades waiting</a:t>
            </a:r>
            <a:r>
              <a:rPr kumimoji="1" lang="ja-JP" altLang="en-US" smtClean="0"/>
              <a:t>”</a:t>
            </a:r>
            <a:endParaRPr kumimoji="1" lang="en-US" smtClean="0"/>
          </a:p>
          <a:p>
            <a:pPr lvl="1" eaLnBrk="1" hangingPunct="1">
              <a:lnSpc>
                <a:spcPct val="90000"/>
              </a:lnSpc>
              <a:defRPr/>
            </a:pPr>
            <a:endParaRPr kumimoji="1" lang="en-US" smtClean="0"/>
          </a:p>
          <a:p>
            <a:pPr lvl="1" eaLnBrk="1" hangingPunct="1">
              <a:lnSpc>
                <a:spcPct val="90000"/>
              </a:lnSpc>
              <a:defRPr/>
            </a:pPr>
            <a:r>
              <a:rPr kumimoji="1" lang="en-US" smtClean="0"/>
              <a:t>After Haden is called - the standards are set</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28600"/>
            <a:ext cx="8001000" cy="914400"/>
          </a:xfrm>
        </p:spPr>
        <p:txBody>
          <a:bodyPr/>
          <a:lstStyle/>
          <a:p>
            <a:pPr eaLnBrk="1" hangingPunct="1">
              <a:defRPr/>
            </a:pPr>
            <a:r>
              <a:rPr kumimoji="1" lang="en-US" smtClean="0"/>
              <a:t>Efficiency in the Vault	</a:t>
            </a:r>
          </a:p>
        </p:txBody>
      </p:sp>
      <p:sp>
        <p:nvSpPr>
          <p:cNvPr id="121859" name="Rectangle 3"/>
          <p:cNvSpPr>
            <a:spLocks noGrp="1" noChangeArrowheads="1"/>
          </p:cNvSpPr>
          <p:nvPr>
            <p:ph type="body" idx="1"/>
          </p:nvPr>
        </p:nvSpPr>
        <p:spPr>
          <a:xfrm>
            <a:off x="381000" y="1143000"/>
            <a:ext cx="8001000" cy="3810000"/>
          </a:xfrm>
        </p:spPr>
        <p:txBody>
          <a:bodyPr/>
          <a:lstStyle/>
          <a:p>
            <a:pPr eaLnBrk="1" hangingPunct="1">
              <a:lnSpc>
                <a:spcPct val="90000"/>
              </a:lnSpc>
              <a:defRPr/>
            </a:pPr>
            <a:r>
              <a:rPr kumimoji="1" lang="en-US" sz="2800" dirty="0" err="1" smtClean="0"/>
              <a:t>Vaulters</a:t>
            </a:r>
            <a:r>
              <a:rPr kumimoji="1" lang="en-US" sz="2800" dirty="0" smtClean="0"/>
              <a:t> have 1:00 to vault after the standards have been set.  Judge #3 should signal that they are ready</a:t>
            </a:r>
          </a:p>
          <a:p>
            <a:pPr eaLnBrk="1" hangingPunct="1">
              <a:lnSpc>
                <a:spcPct val="90000"/>
              </a:lnSpc>
              <a:buFontTx/>
              <a:buNone/>
              <a:defRPr/>
            </a:pPr>
            <a:r>
              <a:rPr kumimoji="1" lang="en-US" sz="2800" dirty="0" smtClean="0"/>
              <a:t>	</a:t>
            </a:r>
            <a:r>
              <a:rPr kumimoji="1" lang="ja-JP" altLang="en-US" sz="2800" dirty="0" smtClean="0"/>
              <a:t>“</a:t>
            </a:r>
            <a:r>
              <a:rPr kumimoji="1" lang="en-US" sz="2800" dirty="0" smtClean="0"/>
              <a:t>Standards are set</a:t>
            </a:r>
            <a:r>
              <a:rPr kumimoji="1" lang="ja-JP" altLang="en-US" sz="2800" dirty="0" smtClean="0"/>
              <a:t>”</a:t>
            </a:r>
            <a:endParaRPr kumimoji="1" lang="en-US" sz="2800" dirty="0" smtClean="0"/>
          </a:p>
          <a:p>
            <a:pPr eaLnBrk="1" hangingPunct="1">
              <a:lnSpc>
                <a:spcPct val="90000"/>
              </a:lnSpc>
              <a:buFontTx/>
              <a:buNone/>
              <a:defRPr/>
            </a:pPr>
            <a:r>
              <a:rPr kumimoji="1" lang="en-US" sz="2800" dirty="0" smtClean="0"/>
              <a:t>The rule states that the vaulter must initiate an attempt that goes to completion within 1 minute (</a:t>
            </a:r>
            <a:r>
              <a:rPr kumimoji="1" lang="en-US" sz="2800" i="1" dirty="0" smtClean="0"/>
              <a:t>new in 2014)</a:t>
            </a:r>
            <a:r>
              <a:rPr kumimoji="1" lang="en-US" sz="2800" dirty="0" smtClean="0"/>
              <a:t>.  Therefore, as long as they start down the runway on a vault that is completed - it is a good vault.  </a:t>
            </a:r>
          </a:p>
          <a:p>
            <a:pPr eaLnBrk="1" hangingPunct="1">
              <a:lnSpc>
                <a:spcPct val="90000"/>
              </a:lnSpc>
              <a:buFontTx/>
              <a:buNone/>
              <a:defRPr/>
            </a:pPr>
            <a:r>
              <a:rPr kumimoji="1" lang="en-US" sz="2800" dirty="0" smtClean="0"/>
              <a:t>If however, they stop and go back after the time expires, or do not start prior to the expiration of time - then it is a miss.</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defRPr/>
            </a:pPr>
            <a:r>
              <a:rPr lang="en-US" smtClean="0"/>
              <a:t>Time Limits in the Vault</a:t>
            </a:r>
          </a:p>
        </p:txBody>
      </p:sp>
      <p:sp>
        <p:nvSpPr>
          <p:cNvPr id="246787" name="Rectangle 3"/>
          <p:cNvSpPr>
            <a:spLocks noGrp="1" noChangeArrowheads="1"/>
          </p:cNvSpPr>
          <p:nvPr>
            <p:ph type="body" idx="1"/>
          </p:nvPr>
        </p:nvSpPr>
        <p:spPr>
          <a:xfrm>
            <a:off x="685800" y="1676400"/>
            <a:ext cx="7772400" cy="4495800"/>
          </a:xfrm>
        </p:spPr>
        <p:txBody>
          <a:bodyPr/>
          <a:lstStyle/>
          <a:p>
            <a:pPr eaLnBrk="1" hangingPunct="1">
              <a:defRPr/>
            </a:pPr>
            <a:r>
              <a:rPr lang="en-US" dirty="0" err="1" smtClean="0"/>
              <a:t>Vaulters</a:t>
            </a:r>
            <a:r>
              <a:rPr lang="en-US" dirty="0" smtClean="0"/>
              <a:t> have 1</a:t>
            </a:r>
            <a:r>
              <a:rPr lang="en-US" dirty="0">
                <a:sym typeface="Wingdings"/>
              </a:rPr>
              <a:t> </a:t>
            </a:r>
            <a:r>
              <a:rPr lang="en-US" dirty="0" smtClean="0">
                <a:sym typeface="Wingdings"/>
              </a:rPr>
              <a:t>minute</a:t>
            </a:r>
            <a:r>
              <a:rPr lang="en-US" dirty="0" smtClean="0"/>
              <a:t> from the time the standards are set to initiate a vault to completion. (USATF – 1:00)</a:t>
            </a:r>
          </a:p>
          <a:p>
            <a:pPr eaLnBrk="1" hangingPunct="1">
              <a:defRPr/>
            </a:pPr>
            <a:r>
              <a:rPr lang="en-US" dirty="0" smtClean="0"/>
              <a:t>When there are 3 or fewer </a:t>
            </a:r>
            <a:r>
              <a:rPr lang="en-US" dirty="0" err="1" smtClean="0"/>
              <a:t>vaulters</a:t>
            </a:r>
            <a:r>
              <a:rPr lang="en-US" dirty="0" smtClean="0"/>
              <a:t>, that time period is 3 minutes(USATF – 3:00)</a:t>
            </a:r>
          </a:p>
          <a:p>
            <a:pPr eaLnBrk="1" hangingPunct="1">
              <a:defRPr/>
            </a:pPr>
            <a:r>
              <a:rPr lang="en-US" dirty="0" smtClean="0"/>
              <a:t>When a single </a:t>
            </a:r>
            <a:r>
              <a:rPr lang="en-US" dirty="0" err="1" smtClean="0"/>
              <a:t>vaulters</a:t>
            </a:r>
            <a:r>
              <a:rPr lang="en-US" dirty="0" smtClean="0"/>
              <a:t> is left that time period is 5 minutes (USATF – 5:00) </a:t>
            </a:r>
          </a:p>
          <a:p>
            <a:pPr eaLnBrk="1" hangingPunct="1">
              <a:defRPr/>
            </a:pPr>
            <a:r>
              <a:rPr lang="en-US" dirty="0" smtClean="0"/>
              <a:t>If a vaulter has consecutive trials – 3:00 </a:t>
            </a:r>
          </a:p>
          <a:p>
            <a:pPr marL="0" indent="0" eaLnBrk="1" hangingPunct="1">
              <a:buFontTx/>
              <a:buNone/>
              <a:defRPr/>
            </a:pPr>
            <a:endParaRPr lang="en-US" dirty="0"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type="body" idx="1"/>
          </p:nvPr>
        </p:nvSpPr>
        <p:spPr>
          <a:xfrm>
            <a:off x="990600" y="838200"/>
            <a:ext cx="7772400" cy="4419600"/>
          </a:xfrm>
        </p:spPr>
        <p:txBody>
          <a:bodyPr/>
          <a:lstStyle/>
          <a:p>
            <a:pPr eaLnBrk="1" hangingPunct="1">
              <a:buFontTx/>
              <a:buNone/>
            </a:pPr>
            <a:r>
              <a:rPr lang="en-US" sz="2800">
                <a:latin typeface="Arial" charset="0"/>
                <a:ea typeface="Osaka" charset="0"/>
                <a:cs typeface="Osaka" charset="0"/>
              </a:rPr>
              <a:t> - </a:t>
            </a:r>
            <a:r>
              <a:rPr lang="en-US" sz="2400">
                <a:latin typeface="Arial" charset="0"/>
                <a:ea typeface="Osaka" charset="0"/>
                <a:cs typeface="Osaka" charset="0"/>
              </a:rPr>
              <a:t>After an athlete has passed three heights and at the height the athlete intends to enter the competition the athlete will be given 2 minutes for warmup before the start of that height.</a:t>
            </a:r>
          </a:p>
          <a:p>
            <a:pPr eaLnBrk="1" hangingPunct="1"/>
            <a:r>
              <a:rPr lang="en-US" sz="2400">
                <a:latin typeface="Arial" charset="0"/>
                <a:ea typeface="Osaka" charset="0"/>
                <a:cs typeface="Osaka" charset="0"/>
              </a:rPr>
              <a:t>If multiple athletes are entering the competition their 2 minutes are added together - ex:  5 athletes - 10 minutes</a:t>
            </a:r>
          </a:p>
          <a:p>
            <a:pPr eaLnBrk="1" hangingPunct="1"/>
            <a:r>
              <a:rPr lang="en-US" sz="1800" i="1">
                <a:latin typeface="Arial" charset="0"/>
                <a:ea typeface="Osaka" charset="0"/>
                <a:cs typeface="Osaka" charset="0"/>
              </a:rPr>
              <a:t>note:  there has been an interpretation that this means 2 mins for each individually on the runway.  The rule book states “…2 minutes of warmup jumps per the number of competitors entering at that height…”</a:t>
            </a:r>
          </a:p>
          <a:p>
            <a:pPr eaLnBrk="1" hangingPunct="1"/>
            <a:r>
              <a:rPr lang="en-US" sz="1800" i="1">
                <a:latin typeface="Arial" charset="0"/>
                <a:ea typeface="Osaka" charset="0"/>
                <a:cs typeface="Osaka" charset="0"/>
              </a:rPr>
              <a:t>It makes no mention of each individual taking their two minutes  therefore five competitors equals 10 miniutes – regardless of whether</a:t>
            </a:r>
          </a:p>
          <a:p>
            <a:pPr eaLnBrk="1" hangingPunct="1"/>
            <a:r>
              <a:rPr lang="en-US" sz="1800" i="1">
                <a:latin typeface="Arial" charset="0"/>
                <a:ea typeface="Osaka" charset="0"/>
                <a:cs typeface="Osaka" charset="0"/>
              </a:rPr>
              <a:t>They choose to use it all or not</a:t>
            </a:r>
            <a:endParaRPr lang="en-US" sz="1800">
              <a:latin typeface="Arial" charset="0"/>
              <a:ea typeface="Osaka" charset="0"/>
              <a:cs typeface="Osaka" charset="0"/>
            </a:endParaRPr>
          </a:p>
        </p:txBody>
      </p:sp>
      <p:sp>
        <p:nvSpPr>
          <p:cNvPr id="156674" name="Rectangle 4"/>
          <p:cNvSpPr>
            <a:spLocks noChangeArrowheads="1"/>
          </p:cNvSpPr>
          <p:nvPr/>
        </p:nvSpPr>
        <p:spPr bwMode="auto">
          <a:xfrm>
            <a:off x="1143000" y="304800"/>
            <a:ext cx="62484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3200">
                <a:solidFill>
                  <a:srgbClr val="FFF915"/>
                </a:solidFill>
              </a:rPr>
              <a:t>		   Warmup</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USATF </a:t>
            </a:r>
            <a:r>
              <a:rPr lang="en-US" dirty="0" err="1" smtClean="0"/>
              <a:t>Warmup</a:t>
            </a:r>
            <a:r>
              <a:rPr lang="en-US" dirty="0" smtClean="0"/>
              <a:t> Rule	</a:t>
            </a:r>
          </a:p>
        </p:txBody>
      </p:sp>
      <p:sp>
        <p:nvSpPr>
          <p:cNvPr id="3" name="Content Placeholder 2"/>
          <p:cNvSpPr>
            <a:spLocks noGrp="1"/>
          </p:cNvSpPr>
          <p:nvPr>
            <p:ph idx="1"/>
          </p:nvPr>
        </p:nvSpPr>
        <p:spPr/>
        <p:txBody>
          <a:bodyPr/>
          <a:lstStyle/>
          <a:p>
            <a:pPr eaLnBrk="1" hangingPunct="1">
              <a:defRPr/>
            </a:pPr>
            <a:r>
              <a:rPr lang="en-US" sz="2400" dirty="0" smtClean="0"/>
              <a:t>In USATF competitions </a:t>
            </a:r>
            <a:r>
              <a:rPr lang="en-US" sz="2400" dirty="0" err="1" smtClean="0"/>
              <a:t>vaulters</a:t>
            </a:r>
            <a:r>
              <a:rPr lang="en-US" sz="2400" dirty="0" smtClean="0"/>
              <a:t> are allowed one </a:t>
            </a:r>
            <a:r>
              <a:rPr lang="en-US" sz="2400" dirty="0" err="1" smtClean="0"/>
              <a:t>warmup</a:t>
            </a:r>
            <a:r>
              <a:rPr lang="en-US" sz="2400" dirty="0" smtClean="0"/>
              <a:t> vault for each three consecutive passes.  However, they must take the </a:t>
            </a:r>
            <a:r>
              <a:rPr lang="en-US" sz="2400" dirty="0" err="1" smtClean="0"/>
              <a:t>warmup</a:t>
            </a:r>
            <a:r>
              <a:rPr lang="en-US" sz="2400" dirty="0" smtClean="0"/>
              <a:t> vaults “as earned” not cumulatively</a:t>
            </a:r>
            <a:r>
              <a:rPr lang="en-US" dirty="0" smtClean="0"/>
              <a:t>.  </a:t>
            </a:r>
          </a:p>
          <a:p>
            <a:pPr eaLnBrk="1" hangingPunct="1">
              <a:defRPr/>
            </a:pPr>
            <a:r>
              <a:rPr lang="en-US" dirty="0" smtClean="0"/>
              <a:t>Pass 3 heights – take the jump</a:t>
            </a:r>
          </a:p>
          <a:p>
            <a:pPr eaLnBrk="1" hangingPunct="1">
              <a:defRPr/>
            </a:pPr>
            <a:r>
              <a:rPr lang="en-US" dirty="0" smtClean="0"/>
              <a:t>Pass 3 more – take another</a:t>
            </a:r>
          </a:p>
          <a:p>
            <a:pPr eaLnBrk="1" hangingPunct="1">
              <a:defRPr/>
            </a:pPr>
            <a:r>
              <a:rPr lang="en-US" dirty="0" smtClean="0"/>
              <a:t>Pass 6 heights – only get ONE jump!!</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914400" y="2743200"/>
            <a:ext cx="7772400" cy="1143000"/>
          </a:xfrm>
        </p:spPr>
        <p:txBody>
          <a:bodyPr/>
          <a:lstStyle/>
          <a:p>
            <a:pPr eaLnBrk="1" hangingPunct="1">
              <a:defRPr/>
            </a:pPr>
            <a:r>
              <a:rPr lang="en-US" smtClean="0"/>
              <a:t>Section 4</a:t>
            </a:r>
            <a:br>
              <a:rPr lang="en-US" smtClean="0"/>
            </a:br>
            <a:r>
              <a:rPr lang="en-US" smtClean="0"/>
              <a:t>Competition Rules and Practices</a:t>
            </a:r>
            <a:br>
              <a:rPr lang="en-US" smtClean="0"/>
            </a:br>
            <a:endParaRPr lang="en-US"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r>
              <a:rPr kumimoji="1" lang="en-US" smtClean="0"/>
              <a:t>Making the Call - Vault or No</a:t>
            </a:r>
          </a:p>
        </p:txBody>
      </p:sp>
      <p:sp>
        <p:nvSpPr>
          <p:cNvPr id="122883" name="Rectangle 3"/>
          <p:cNvSpPr>
            <a:spLocks noGrp="1" noChangeArrowheads="1"/>
          </p:cNvSpPr>
          <p:nvPr>
            <p:ph type="body" idx="1"/>
          </p:nvPr>
        </p:nvSpPr>
        <p:spPr>
          <a:xfrm>
            <a:off x="609600" y="1752600"/>
            <a:ext cx="7848600" cy="4271963"/>
          </a:xfrm>
        </p:spPr>
        <p:txBody>
          <a:bodyPr/>
          <a:lstStyle/>
          <a:p>
            <a:pPr eaLnBrk="1" hangingPunct="1">
              <a:lnSpc>
                <a:spcPct val="90000"/>
              </a:lnSpc>
              <a:defRPr/>
            </a:pPr>
            <a:r>
              <a:rPr kumimoji="1" lang="en-US" sz="2800" dirty="0" smtClean="0"/>
              <a:t>It is primarily Official #2</a:t>
            </a:r>
            <a:r>
              <a:rPr kumimoji="1" lang="ja-JP" altLang="en-US" sz="2800" dirty="0" smtClean="0"/>
              <a:t>’</a:t>
            </a:r>
            <a:r>
              <a:rPr kumimoji="1" lang="en-US" sz="2800" dirty="0" smtClean="0"/>
              <a:t>s job to determine whether an attempt occurs.</a:t>
            </a:r>
          </a:p>
          <a:p>
            <a:pPr eaLnBrk="1" hangingPunct="1">
              <a:lnSpc>
                <a:spcPct val="90000"/>
              </a:lnSpc>
              <a:defRPr/>
            </a:pPr>
            <a:r>
              <a:rPr kumimoji="1" lang="en-US" sz="2800" dirty="0" smtClean="0"/>
              <a:t>An attempt occurs when the </a:t>
            </a:r>
            <a:r>
              <a:rPr kumimoji="1" lang="en-US" sz="2800" dirty="0" err="1" smtClean="0"/>
              <a:t>vaulter</a:t>
            </a:r>
            <a:r>
              <a:rPr kumimoji="1" lang="en-US" sz="2800" dirty="0" smtClean="0"/>
              <a:t> </a:t>
            </a:r>
          </a:p>
          <a:p>
            <a:pPr lvl="1" eaLnBrk="1" hangingPunct="1">
              <a:lnSpc>
                <a:spcPct val="90000"/>
              </a:lnSpc>
              <a:defRPr/>
            </a:pPr>
            <a:r>
              <a:rPr kumimoji="1" lang="en-US" sz="2400" dirty="0" smtClean="0"/>
              <a:t>Touches any part of the pit with body or pole beyond the </a:t>
            </a:r>
            <a:r>
              <a:rPr kumimoji="1" lang="ja-JP" altLang="en-US" sz="2400" dirty="0" smtClean="0"/>
              <a:t>“</a:t>
            </a:r>
            <a:r>
              <a:rPr kumimoji="1" lang="en-US" sz="2400" dirty="0" smtClean="0"/>
              <a:t>zero</a:t>
            </a:r>
            <a:r>
              <a:rPr kumimoji="1" lang="ja-JP" altLang="en-US" sz="2400" dirty="0" smtClean="0"/>
              <a:t>”</a:t>
            </a:r>
            <a:r>
              <a:rPr kumimoji="1" lang="en-US" sz="2400" dirty="0" smtClean="0"/>
              <a:t> mark</a:t>
            </a:r>
          </a:p>
          <a:p>
            <a:pPr lvl="1" eaLnBrk="1" hangingPunct="1">
              <a:lnSpc>
                <a:spcPct val="90000"/>
              </a:lnSpc>
              <a:defRPr/>
            </a:pPr>
            <a:r>
              <a:rPr kumimoji="1" lang="en-US" sz="2400" dirty="0" smtClean="0"/>
              <a:t>Time expires without initiating an  attempt to completion (#2 runs the clock)</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What is an attempt?</a:t>
            </a:r>
          </a:p>
        </p:txBody>
      </p:sp>
      <p:sp>
        <p:nvSpPr>
          <p:cNvPr id="3" name="Content Placeholder 2"/>
          <p:cNvSpPr>
            <a:spLocks noGrp="1"/>
          </p:cNvSpPr>
          <p:nvPr>
            <p:ph idx="1"/>
          </p:nvPr>
        </p:nvSpPr>
        <p:spPr>
          <a:xfrm>
            <a:off x="609600" y="1752600"/>
            <a:ext cx="7924800" cy="4648200"/>
          </a:xfrm>
        </p:spPr>
        <p:txBody>
          <a:bodyPr/>
          <a:lstStyle/>
          <a:p>
            <a:pPr marL="0" indent="0" eaLnBrk="1" hangingPunct="1">
              <a:buFontTx/>
              <a:buNone/>
              <a:defRPr/>
            </a:pPr>
            <a:r>
              <a:rPr lang="en-US" sz="2400" dirty="0" smtClean="0"/>
              <a:t>Under National Federation Rules</a:t>
            </a:r>
          </a:p>
          <a:p>
            <a:pPr marL="0" indent="0" eaLnBrk="1" hangingPunct="1">
              <a:buFontTx/>
              <a:buNone/>
              <a:defRPr/>
            </a:pPr>
            <a:r>
              <a:rPr lang="en-US" sz="2000" dirty="0" smtClean="0"/>
              <a:t>An attempt is when a </a:t>
            </a:r>
            <a:r>
              <a:rPr lang="en-US" sz="2000" dirty="0" err="1" smtClean="0"/>
              <a:t>vaulter</a:t>
            </a:r>
            <a:r>
              <a:rPr lang="en-US" sz="2000" dirty="0" smtClean="0"/>
              <a:t> leaves the ground in an attempt to clear the bar (a jump) </a:t>
            </a:r>
            <a:r>
              <a:rPr lang="en-US" sz="2000" i="1" dirty="0" smtClean="0"/>
              <a:t>NOTE : whether a </a:t>
            </a:r>
            <a:r>
              <a:rPr lang="en-US" sz="2000" i="1" dirty="0" err="1" smtClean="0"/>
              <a:t>vaulter</a:t>
            </a:r>
            <a:r>
              <a:rPr lang="en-US" sz="2000" i="1" dirty="0" smtClean="0"/>
              <a:t> “made an attempt”  or simply came to a “jump stop” is an official</a:t>
            </a:r>
            <a:r>
              <a:rPr lang="en-US" sz="2000" dirty="0" smtClean="0"/>
              <a:t> </a:t>
            </a:r>
            <a:r>
              <a:rPr lang="en-US" sz="2000" i="1" dirty="0" smtClean="0"/>
              <a:t> judgment</a:t>
            </a:r>
            <a:r>
              <a:rPr lang="en-US" sz="2000" dirty="0" smtClean="0"/>
              <a:t> </a:t>
            </a:r>
            <a:r>
              <a:rPr lang="en-US" sz="2000" i="1" dirty="0" smtClean="0"/>
              <a:t>call;</a:t>
            </a:r>
            <a:r>
              <a:rPr lang="en-US" sz="2000" dirty="0" smtClean="0"/>
              <a:t>  or</a:t>
            </a:r>
          </a:p>
          <a:p>
            <a:pPr marL="0" indent="0" eaLnBrk="1" hangingPunct="1">
              <a:buFontTx/>
              <a:buNone/>
              <a:defRPr/>
            </a:pPr>
            <a:r>
              <a:rPr lang="en-US" sz="2000" dirty="0" smtClean="0"/>
              <a:t>When a </a:t>
            </a:r>
            <a:r>
              <a:rPr lang="en-US" sz="2000" dirty="0" err="1" smtClean="0"/>
              <a:t>vaulter’s</a:t>
            </a:r>
            <a:r>
              <a:rPr lang="en-US" sz="2000" dirty="0" smtClean="0"/>
              <a:t> body or pole touches any part of the pit or runway beyond the “zero” mark</a:t>
            </a:r>
          </a:p>
          <a:p>
            <a:pPr marL="0" indent="0" eaLnBrk="1" hangingPunct="1">
              <a:buFontTx/>
              <a:buNone/>
              <a:defRPr/>
            </a:pPr>
            <a:endParaRPr lang="en-US" sz="2000" dirty="0" smtClean="0"/>
          </a:p>
          <a:p>
            <a:pPr marL="0" indent="0" eaLnBrk="1" hangingPunct="1">
              <a:buFontTx/>
              <a:buNone/>
              <a:defRPr/>
            </a:pPr>
            <a:r>
              <a:rPr lang="en-US" sz="2400" dirty="0" smtClean="0"/>
              <a:t>Under USATF Rules</a:t>
            </a:r>
          </a:p>
          <a:p>
            <a:pPr marL="0" indent="0" eaLnBrk="1" hangingPunct="1">
              <a:buFontTx/>
              <a:buNone/>
              <a:defRPr/>
            </a:pPr>
            <a:r>
              <a:rPr lang="en-US" sz="2000" dirty="0" smtClean="0"/>
              <a:t>An attempt is when a </a:t>
            </a:r>
            <a:r>
              <a:rPr lang="en-US" sz="2000" dirty="0" err="1" smtClean="0"/>
              <a:t>vaulter’s</a:t>
            </a:r>
            <a:r>
              <a:rPr lang="en-US" sz="2000" dirty="0" smtClean="0"/>
              <a:t> body or pole touches any part of the pit or runway beyond the “zero” mark</a:t>
            </a:r>
          </a:p>
          <a:p>
            <a:pPr marL="0" indent="0" eaLnBrk="1" hangingPunct="1">
              <a:buFontTx/>
              <a:buNone/>
              <a:defRPr/>
            </a:pPr>
            <a:r>
              <a:rPr lang="en-US" sz="2000" dirty="0" smtClean="0"/>
              <a:t>(</a:t>
            </a:r>
            <a:r>
              <a:rPr lang="en-US" sz="2000" i="1" dirty="0" smtClean="0"/>
              <a:t>the difference – a </a:t>
            </a:r>
            <a:r>
              <a:rPr lang="en-US" sz="2000" i="1" dirty="0" err="1" smtClean="0"/>
              <a:t>vaulter</a:t>
            </a:r>
            <a:r>
              <a:rPr lang="en-US" sz="2000" i="1" dirty="0" smtClean="0"/>
              <a:t> could jump – stall, land on the runway and still NOT have made an attempt in USATF)</a:t>
            </a:r>
            <a:r>
              <a:rPr lang="en-US" sz="2000" dirty="0" smtClean="0"/>
              <a:t> </a:t>
            </a:r>
          </a:p>
          <a:p>
            <a:pPr lvl="1" eaLnBrk="1" hangingPunct="1">
              <a:defRPr/>
            </a:pPr>
            <a:endParaRPr lang="en-US" sz="2000" dirty="0" smtClean="0"/>
          </a:p>
          <a:p>
            <a:pPr marL="457200" lvl="1" indent="0" eaLnBrk="1" hangingPunct="1">
              <a:buFontTx/>
              <a:buNone/>
              <a:defRPr/>
            </a:pPr>
            <a:endParaRPr lang="en-US" sz="2000" dirty="0" smtClean="0"/>
          </a:p>
          <a:p>
            <a:pPr marL="457200" lvl="1" indent="0" eaLnBrk="1" hangingPunct="1">
              <a:buFontTx/>
              <a:buNone/>
              <a:defRPr/>
            </a:pPr>
            <a:endParaRPr lang="en-US" sz="2000" dirty="0"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endParaRPr kumimoji="1" lang="en-US" smtClean="0"/>
          </a:p>
        </p:txBody>
      </p:sp>
      <p:sp>
        <p:nvSpPr>
          <p:cNvPr id="26627" name="Rectangle 3"/>
          <p:cNvSpPr>
            <a:spLocks noGrp="1" noChangeArrowheads="1"/>
          </p:cNvSpPr>
          <p:nvPr>
            <p:ph type="body" idx="1"/>
          </p:nvPr>
        </p:nvSpPr>
        <p:spPr>
          <a:xfrm>
            <a:off x="685800" y="2125663"/>
            <a:ext cx="7772400" cy="3898900"/>
          </a:xfrm>
        </p:spPr>
        <p:txBody>
          <a:bodyPr/>
          <a:lstStyle/>
          <a:p>
            <a:pPr eaLnBrk="1" hangingPunct="1">
              <a:defRPr/>
            </a:pPr>
            <a:endParaRPr kumimoji="1" lang="en-US" smtClean="0"/>
          </a:p>
        </p:txBody>
      </p:sp>
      <p:pic>
        <p:nvPicPr>
          <p:cNvPr id="28675" name="Picture 4" descr="good pit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0"/>
            <a:ext cx="8001000" cy="914400"/>
          </a:xfrm>
        </p:spPr>
        <p:txBody>
          <a:bodyPr/>
          <a:lstStyle/>
          <a:p>
            <a:pPr eaLnBrk="1" hangingPunct="1">
              <a:defRPr/>
            </a:pPr>
            <a:r>
              <a:rPr kumimoji="1" lang="en-US" smtClean="0"/>
              <a:t>What If the vaulter…</a:t>
            </a:r>
          </a:p>
        </p:txBody>
      </p:sp>
      <p:sp>
        <p:nvSpPr>
          <p:cNvPr id="123907" name="Rectangle 3"/>
          <p:cNvSpPr>
            <a:spLocks noGrp="1" noChangeArrowheads="1"/>
          </p:cNvSpPr>
          <p:nvPr>
            <p:ph type="body" idx="1"/>
          </p:nvPr>
        </p:nvSpPr>
        <p:spPr>
          <a:xfrm>
            <a:off x="381000" y="1219200"/>
            <a:ext cx="8077200" cy="4419600"/>
          </a:xfrm>
        </p:spPr>
        <p:txBody>
          <a:bodyPr/>
          <a:lstStyle/>
          <a:p>
            <a:pPr marL="457200" indent="-457200" eaLnBrk="1" hangingPunct="1">
              <a:lnSpc>
                <a:spcPct val="90000"/>
              </a:lnSpc>
              <a:buFontTx/>
              <a:buAutoNum type="arabicPeriod"/>
              <a:defRPr/>
            </a:pPr>
            <a:r>
              <a:rPr kumimoji="1" lang="en-US" sz="2000" dirty="0" smtClean="0"/>
              <a:t>comes down the runway, then at the last minute puts his pole in the box and stops </a:t>
            </a:r>
          </a:p>
          <a:p>
            <a:pPr marL="457200" indent="-457200" eaLnBrk="1" hangingPunct="1">
              <a:lnSpc>
                <a:spcPct val="90000"/>
              </a:lnSpc>
              <a:buFontTx/>
              <a:buAutoNum type="arabicPeriod"/>
              <a:defRPr/>
            </a:pPr>
            <a:r>
              <a:rPr kumimoji="1" lang="en-US" sz="2000" dirty="0" smtClean="0"/>
              <a:t>stops,  and both feet leave the ground in what clearly IS NOT an attempt to jump </a:t>
            </a:r>
            <a:endParaRPr kumimoji="1" lang="en-US" sz="2000" dirty="0" smtClean="0">
              <a:solidFill>
                <a:schemeClr val="accent2"/>
              </a:solidFill>
            </a:endParaRPr>
          </a:p>
          <a:p>
            <a:pPr marL="457200" indent="-457200" eaLnBrk="1" hangingPunct="1">
              <a:lnSpc>
                <a:spcPct val="90000"/>
              </a:lnSpc>
              <a:buFontTx/>
              <a:buAutoNum type="arabicPeriod"/>
              <a:defRPr/>
            </a:pPr>
            <a:r>
              <a:rPr kumimoji="1" lang="en-US" sz="2000" dirty="0" smtClean="0"/>
              <a:t>does not put the pole in the box, but misses the box and hits the pit beyond the </a:t>
            </a:r>
            <a:r>
              <a:rPr kumimoji="1" lang="ja-JP" altLang="en-US" sz="2000" dirty="0" smtClean="0"/>
              <a:t>“</a:t>
            </a:r>
            <a:r>
              <a:rPr kumimoji="1" lang="en-US" sz="2000" dirty="0" smtClean="0"/>
              <a:t>zero mark</a:t>
            </a:r>
            <a:r>
              <a:rPr kumimoji="1" lang="ja-JP" altLang="en-US" sz="2000" dirty="0" smtClean="0"/>
              <a:t>”</a:t>
            </a:r>
            <a:r>
              <a:rPr kumimoji="1" lang="en-US" sz="2000" dirty="0" smtClean="0"/>
              <a:t> </a:t>
            </a:r>
          </a:p>
          <a:p>
            <a:pPr marL="457200" indent="-457200" eaLnBrk="1" hangingPunct="1">
              <a:lnSpc>
                <a:spcPct val="90000"/>
              </a:lnSpc>
              <a:buFontTx/>
              <a:buAutoNum type="arabicPeriod"/>
              <a:defRPr/>
            </a:pPr>
            <a:r>
              <a:rPr kumimoji="1" lang="en-US" sz="2000" dirty="0" smtClean="0"/>
              <a:t>Drops the pole and runs into the pit beyond the zero mark  </a:t>
            </a:r>
          </a:p>
          <a:p>
            <a:pPr marL="457200" indent="-457200" eaLnBrk="1" hangingPunct="1">
              <a:lnSpc>
                <a:spcPct val="90000"/>
              </a:lnSpc>
              <a:buFontTx/>
              <a:buAutoNum type="arabicPeriod" startAt="5"/>
              <a:defRPr/>
            </a:pPr>
            <a:r>
              <a:rPr kumimoji="1" lang="en-US" sz="2000" dirty="0" smtClean="0"/>
              <a:t>Drops the pole and runs onto the front bun, but does NOT go beyond the zero mark </a:t>
            </a:r>
          </a:p>
          <a:p>
            <a:pPr marL="457200" indent="-457200" eaLnBrk="1" hangingPunct="1">
              <a:lnSpc>
                <a:spcPct val="90000"/>
              </a:lnSpc>
              <a:buFontTx/>
              <a:buAutoNum type="arabicPeriod" startAt="5"/>
              <a:defRPr/>
            </a:pPr>
            <a:r>
              <a:rPr kumimoji="1" lang="en-US" sz="2000" dirty="0" smtClean="0"/>
              <a:t>Puts the pole in the box and jumps, but does not touch any part of the pit beyond the zero mark, landing back on the runway </a:t>
            </a:r>
          </a:p>
          <a:p>
            <a:pPr marL="457200" indent="-457200" eaLnBrk="1" hangingPunct="1">
              <a:lnSpc>
                <a:spcPct val="90000"/>
              </a:lnSpc>
              <a:buFontTx/>
              <a:buAutoNum type="arabicPeriod" startAt="5"/>
              <a:defRPr/>
            </a:pPr>
            <a:r>
              <a:rPr kumimoji="1" lang="en-US" sz="2000" dirty="0" smtClean="0"/>
              <a:t>Does not put the pole in the box, but holds it up, over the pit (and beyond the zero mark) but DOES NOT touch any part of the pit beyond the zero mark</a:t>
            </a:r>
          </a:p>
          <a:p>
            <a:pPr marL="457200" indent="-457200" eaLnBrk="1" hangingPunct="1">
              <a:lnSpc>
                <a:spcPct val="90000"/>
              </a:lnSpc>
              <a:buFontTx/>
              <a:buAutoNum type="arabicPeriod" startAt="5"/>
              <a:defRPr/>
            </a:pPr>
            <a:endParaRPr kumimoji="1" lang="en-US" sz="2000" dirty="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The Answers!!!</a:t>
            </a:r>
          </a:p>
        </p:txBody>
      </p:sp>
      <p:sp>
        <p:nvSpPr>
          <p:cNvPr id="3" name="Content Placeholder 2"/>
          <p:cNvSpPr>
            <a:spLocks noGrp="1"/>
          </p:cNvSpPr>
          <p:nvPr>
            <p:ph idx="1"/>
          </p:nvPr>
        </p:nvSpPr>
        <p:spPr/>
        <p:txBody>
          <a:bodyPr/>
          <a:lstStyle/>
          <a:p>
            <a:pPr eaLnBrk="1" hangingPunct="1">
              <a:defRPr/>
            </a:pPr>
            <a:r>
              <a:rPr lang="en-US" sz="2400" dirty="0" smtClean="0"/>
              <a:t>1. As long as time has not expired – NO ATTEMPT</a:t>
            </a:r>
          </a:p>
          <a:p>
            <a:pPr eaLnBrk="1" hangingPunct="1">
              <a:defRPr/>
            </a:pPr>
            <a:r>
              <a:rPr lang="en-US" sz="2400" dirty="0" smtClean="0"/>
              <a:t>2. As long as time has not expired – NO ATTEMPT</a:t>
            </a:r>
          </a:p>
          <a:p>
            <a:pPr eaLnBrk="1" hangingPunct="1">
              <a:defRPr/>
            </a:pPr>
            <a:r>
              <a:rPr lang="en-US" sz="2400" dirty="0" smtClean="0"/>
              <a:t>3. COUNTS AS AN ATTEMPT</a:t>
            </a:r>
          </a:p>
          <a:p>
            <a:pPr eaLnBrk="1" hangingPunct="1">
              <a:defRPr/>
            </a:pPr>
            <a:r>
              <a:rPr lang="en-US" sz="2400" dirty="0" smtClean="0"/>
              <a:t>4. COUNTS AS AN ATTEMPT</a:t>
            </a:r>
          </a:p>
          <a:p>
            <a:pPr eaLnBrk="1" hangingPunct="1">
              <a:defRPr/>
            </a:pPr>
            <a:r>
              <a:rPr lang="en-US" sz="2400" dirty="0" smtClean="0"/>
              <a:t>5. As long as time has not expired – NO ATTEMPT</a:t>
            </a:r>
          </a:p>
          <a:p>
            <a:pPr eaLnBrk="1" hangingPunct="1">
              <a:defRPr/>
            </a:pPr>
            <a:r>
              <a:rPr lang="en-US" sz="2400" dirty="0" smtClean="0"/>
              <a:t>6. National Federation – COUNTS AS AN ATTEMPT</a:t>
            </a:r>
          </a:p>
          <a:p>
            <a:pPr eaLnBrk="1" hangingPunct="1">
              <a:defRPr/>
            </a:pPr>
            <a:r>
              <a:rPr lang="en-US" sz="2400" dirty="0" smtClean="0"/>
              <a:t>     USATF – NO ATTEMPT</a:t>
            </a:r>
          </a:p>
          <a:p>
            <a:pPr eaLnBrk="1" hangingPunct="1">
              <a:defRPr/>
            </a:pPr>
            <a:r>
              <a:rPr lang="en-US" sz="2400" dirty="0" smtClean="0"/>
              <a:t>7. As long as time has not </a:t>
            </a:r>
            <a:r>
              <a:rPr lang="en-US" sz="2400" dirty="0" err="1" smtClean="0"/>
              <a:t>expited</a:t>
            </a:r>
            <a:r>
              <a:rPr lang="en-US" sz="2400" dirty="0" smtClean="0"/>
              <a:t> – NO ATTEMPT</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defRPr/>
            </a:pPr>
            <a:r>
              <a:rPr lang="en-US" smtClean="0"/>
              <a:t>Official #2</a:t>
            </a:r>
          </a:p>
        </p:txBody>
      </p:sp>
      <p:sp>
        <p:nvSpPr>
          <p:cNvPr id="232451" name="Rectangle 3"/>
          <p:cNvSpPr>
            <a:spLocks noGrp="1" noChangeArrowheads="1"/>
          </p:cNvSpPr>
          <p:nvPr>
            <p:ph type="body" idx="1"/>
          </p:nvPr>
        </p:nvSpPr>
        <p:spPr/>
        <p:txBody>
          <a:bodyPr/>
          <a:lstStyle/>
          <a:p>
            <a:pPr eaLnBrk="1" hangingPunct="1">
              <a:defRPr/>
            </a:pPr>
            <a:r>
              <a:rPr lang="en-US" smtClean="0"/>
              <a:t>You are the primary event official - you are making the call on the vault.  Make sure you pay attention to the complete vault, until it is clear that all actions (pole falling away from the bar, bar shaking, etc) are finished.  Then clearly make the call - Good Vault or Miss.  Flags help determine this for the crowd.</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762000" y="773113"/>
            <a:ext cx="7553325" cy="879475"/>
          </a:xfrm>
        </p:spPr>
        <p:txBody>
          <a:bodyPr/>
          <a:lstStyle/>
          <a:p>
            <a:pPr eaLnBrk="1" hangingPunct="1">
              <a:defRPr/>
            </a:pPr>
            <a:r>
              <a:rPr kumimoji="1" lang="en-US" smtClean="0"/>
              <a:t>Official #3 - needs to make the call:</a:t>
            </a:r>
          </a:p>
        </p:txBody>
      </p:sp>
      <p:sp>
        <p:nvSpPr>
          <p:cNvPr id="124931" name="Rectangle 3"/>
          <p:cNvSpPr>
            <a:spLocks noGrp="1" noChangeArrowheads="1"/>
          </p:cNvSpPr>
          <p:nvPr>
            <p:ph type="body" idx="1"/>
          </p:nvPr>
        </p:nvSpPr>
        <p:spPr>
          <a:xfrm>
            <a:off x="533400" y="1981200"/>
            <a:ext cx="8001000" cy="3810000"/>
          </a:xfrm>
        </p:spPr>
        <p:txBody>
          <a:bodyPr/>
          <a:lstStyle/>
          <a:p>
            <a:pPr eaLnBrk="1" hangingPunct="1">
              <a:defRPr/>
            </a:pPr>
            <a:r>
              <a:rPr kumimoji="1" lang="en-US" sz="2800" smtClean="0"/>
              <a:t>Vaulter is gripping above the handhold band  </a:t>
            </a:r>
          </a:p>
          <a:p>
            <a:pPr lvl="1" eaLnBrk="1" hangingPunct="1">
              <a:defRPr/>
            </a:pPr>
            <a:r>
              <a:rPr kumimoji="1" lang="en-US" sz="2400" smtClean="0"/>
              <a:t>(may grip on the band - but the top of the band  must be visible)</a:t>
            </a:r>
          </a:p>
          <a:p>
            <a:pPr eaLnBrk="1" hangingPunct="1">
              <a:defRPr/>
            </a:pPr>
            <a:r>
              <a:rPr kumimoji="1" lang="en-US" sz="2800" smtClean="0"/>
              <a:t>Vaulter vaults on pole NOT checked in or inspected</a:t>
            </a:r>
          </a:p>
          <a:p>
            <a:pPr eaLnBrk="1" hangingPunct="1">
              <a:defRPr/>
            </a:pPr>
            <a:r>
              <a:rPr kumimoji="1" lang="en-US" sz="2800" smtClean="0"/>
              <a:t>Vaulter </a:t>
            </a:r>
            <a:r>
              <a:rPr kumimoji="1" lang="ja-JP" altLang="en-US" sz="2800" smtClean="0"/>
              <a:t>“</a:t>
            </a:r>
            <a:r>
              <a:rPr kumimoji="1" lang="en-US" sz="2800" smtClean="0"/>
              <a:t>regrips</a:t>
            </a:r>
            <a:r>
              <a:rPr kumimoji="1" lang="ja-JP" altLang="en-US" sz="2800" smtClean="0"/>
              <a:t>”</a:t>
            </a:r>
            <a:r>
              <a:rPr kumimoji="1" lang="en-US" sz="2800" smtClean="0"/>
              <a:t>  higher on the pole with top hand after leaving the ground</a:t>
            </a:r>
          </a:p>
          <a:p>
            <a:pPr eaLnBrk="1" hangingPunct="1">
              <a:defRPr/>
            </a:pP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kumimoji="1" lang="en-US" smtClean="0"/>
              <a:t>Calls on </a:t>
            </a:r>
            <a:r>
              <a:rPr kumimoji="1" lang="ja-JP" altLang="en-US" smtClean="0"/>
              <a:t>“</a:t>
            </a:r>
            <a:r>
              <a:rPr kumimoji="1" lang="en-US" smtClean="0"/>
              <a:t>the bar</a:t>
            </a:r>
            <a:r>
              <a:rPr kumimoji="1" lang="ja-JP" altLang="en-US" smtClean="0"/>
              <a:t>”</a:t>
            </a:r>
            <a:endParaRPr kumimoji="1" lang="en-US" smtClean="0"/>
          </a:p>
        </p:txBody>
      </p:sp>
      <p:sp>
        <p:nvSpPr>
          <p:cNvPr id="125955" name="Rectangle 3"/>
          <p:cNvSpPr>
            <a:spLocks noGrp="1" noChangeArrowheads="1"/>
          </p:cNvSpPr>
          <p:nvPr>
            <p:ph type="body" idx="1"/>
          </p:nvPr>
        </p:nvSpPr>
        <p:spPr>
          <a:xfrm>
            <a:off x="685800" y="2125663"/>
            <a:ext cx="7772400" cy="3898900"/>
          </a:xfrm>
        </p:spPr>
        <p:txBody>
          <a:bodyPr/>
          <a:lstStyle/>
          <a:p>
            <a:pPr eaLnBrk="1" hangingPunct="1">
              <a:defRPr/>
            </a:pPr>
            <a:r>
              <a:rPr kumimoji="1" lang="ja-JP" altLang="en-US" smtClean="0"/>
              <a:t>“</a:t>
            </a:r>
            <a:r>
              <a:rPr kumimoji="1" lang="en-US" smtClean="0"/>
              <a:t>Volzing</a:t>
            </a:r>
            <a:r>
              <a:rPr kumimoji="1" lang="ja-JP" altLang="en-US" smtClean="0"/>
              <a:t>”</a:t>
            </a:r>
            <a:r>
              <a:rPr kumimoji="1" lang="en-US" smtClean="0"/>
              <a:t> is the vaulter  steadying the bar with his hands during the attempt.  If the vaulter touches the bar with a hand or arm in an attempt to steady it, it should be a </a:t>
            </a:r>
            <a:r>
              <a:rPr kumimoji="1" lang="en-US" smtClean="0">
                <a:solidFill>
                  <a:schemeClr val="hlink"/>
                </a:solidFill>
              </a:rPr>
              <a:t>failed attempt.</a:t>
            </a:r>
          </a:p>
          <a:p>
            <a:pPr eaLnBrk="1" hangingPunct="1">
              <a:defRPr/>
            </a:pPr>
            <a:r>
              <a:rPr kumimoji="1" lang="en-US" smtClean="0"/>
              <a:t>The biggest call Official #3 will need to make is the </a:t>
            </a:r>
            <a:r>
              <a:rPr kumimoji="1" lang="ja-JP" altLang="en-US" smtClean="0"/>
              <a:t>“</a:t>
            </a:r>
            <a:r>
              <a:rPr kumimoji="1" lang="en-US" smtClean="0"/>
              <a:t>properly released pole</a:t>
            </a:r>
            <a:r>
              <a:rPr kumimoji="1" lang="ja-JP" altLang="en-US" smtClean="0"/>
              <a:t>”</a:t>
            </a:r>
            <a:endParaRPr kumimoji="1" lang="en-US"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304800"/>
            <a:ext cx="8001000" cy="914400"/>
          </a:xfrm>
        </p:spPr>
        <p:txBody>
          <a:bodyPr/>
          <a:lstStyle/>
          <a:p>
            <a:pPr eaLnBrk="1" hangingPunct="1">
              <a:defRPr/>
            </a:pPr>
            <a:r>
              <a:rPr kumimoji="1" lang="en-US" smtClean="0"/>
              <a:t>What if the pole…</a:t>
            </a:r>
          </a:p>
        </p:txBody>
      </p:sp>
      <p:sp>
        <p:nvSpPr>
          <p:cNvPr id="126979" name="Rectangle 3"/>
          <p:cNvSpPr>
            <a:spLocks noGrp="1" noChangeArrowheads="1"/>
          </p:cNvSpPr>
          <p:nvPr>
            <p:ph type="body" idx="1"/>
          </p:nvPr>
        </p:nvSpPr>
        <p:spPr>
          <a:xfrm>
            <a:off x="609600" y="1219200"/>
            <a:ext cx="8077200" cy="4572000"/>
          </a:xfrm>
        </p:spPr>
        <p:txBody>
          <a:bodyPr/>
          <a:lstStyle/>
          <a:p>
            <a:pPr marL="0" indent="0" eaLnBrk="1" hangingPunct="1">
              <a:lnSpc>
                <a:spcPct val="90000"/>
              </a:lnSpc>
              <a:buFontTx/>
              <a:buNone/>
              <a:defRPr/>
            </a:pPr>
            <a:r>
              <a:rPr kumimoji="1" lang="en-US" sz="2400" dirty="0" smtClean="0"/>
              <a:t>1. Falls into the bar - knocking it off, and the </a:t>
            </a:r>
            <a:r>
              <a:rPr kumimoji="1" lang="en-US" sz="2400" dirty="0" err="1" smtClean="0"/>
              <a:t>vaulter</a:t>
            </a:r>
            <a:r>
              <a:rPr kumimoji="1" lang="en-US" sz="2400" dirty="0" smtClean="0"/>
              <a:t> made no effort to push it back </a:t>
            </a:r>
          </a:p>
          <a:p>
            <a:pPr marL="0" indent="0" eaLnBrk="1" hangingPunct="1">
              <a:lnSpc>
                <a:spcPct val="90000"/>
              </a:lnSpc>
              <a:buFontTx/>
              <a:buNone/>
              <a:defRPr/>
            </a:pPr>
            <a:endParaRPr kumimoji="1" lang="en-US" sz="2400" dirty="0" smtClean="0"/>
          </a:p>
          <a:p>
            <a:pPr marL="0" indent="0" eaLnBrk="1" hangingPunct="1">
              <a:lnSpc>
                <a:spcPct val="90000"/>
              </a:lnSpc>
              <a:buFontTx/>
              <a:buNone/>
              <a:defRPr/>
            </a:pPr>
            <a:r>
              <a:rPr kumimoji="1" lang="en-US" sz="2400" dirty="0" smtClean="0"/>
              <a:t>2. Falls into the bar - knocking it off, after the </a:t>
            </a:r>
            <a:r>
              <a:rPr kumimoji="1" lang="en-US" sz="2400" dirty="0" err="1" smtClean="0"/>
              <a:t>vaulter</a:t>
            </a:r>
            <a:r>
              <a:rPr kumimoji="1" lang="en-US" sz="2400" dirty="0" smtClean="0"/>
              <a:t> pushed it away and it traveled back to vertical, then fell back to the bar</a:t>
            </a:r>
          </a:p>
          <a:p>
            <a:pPr marL="0" indent="0" eaLnBrk="1" hangingPunct="1">
              <a:lnSpc>
                <a:spcPct val="90000"/>
              </a:lnSpc>
              <a:buFontTx/>
              <a:buNone/>
              <a:defRPr/>
            </a:pPr>
            <a:endParaRPr kumimoji="1" lang="en-US" sz="2400" dirty="0" smtClean="0"/>
          </a:p>
          <a:p>
            <a:pPr marL="0" indent="0" eaLnBrk="1" hangingPunct="1">
              <a:lnSpc>
                <a:spcPct val="90000"/>
              </a:lnSpc>
              <a:buFontTx/>
              <a:buNone/>
              <a:defRPr/>
            </a:pPr>
            <a:r>
              <a:rPr kumimoji="1" lang="en-US" sz="2400" dirty="0" smtClean="0"/>
              <a:t>3. Goes under the bar, either hitting on not hitting the standard - but not dislodging the bar</a:t>
            </a:r>
          </a:p>
          <a:p>
            <a:pPr marL="0" indent="0" eaLnBrk="1" hangingPunct="1">
              <a:lnSpc>
                <a:spcPct val="90000"/>
              </a:lnSpc>
              <a:buFontTx/>
              <a:buNone/>
              <a:defRPr/>
            </a:pPr>
            <a:endParaRPr kumimoji="1" lang="en-US" sz="2400" dirty="0" smtClean="0">
              <a:solidFill>
                <a:schemeClr val="accent2"/>
              </a:solidFill>
            </a:endParaRPr>
          </a:p>
          <a:p>
            <a:pPr marL="0" indent="0" eaLnBrk="1" hangingPunct="1">
              <a:lnSpc>
                <a:spcPct val="90000"/>
              </a:lnSpc>
              <a:buFontTx/>
              <a:buNone/>
              <a:defRPr/>
            </a:pPr>
            <a:r>
              <a:rPr kumimoji="1" lang="en-US" sz="2400" dirty="0" smtClean="0"/>
              <a:t>4. Comes to rest on the crossbar, and the crossbar stays up </a:t>
            </a:r>
          </a:p>
          <a:p>
            <a:pPr marL="0" indent="0" eaLnBrk="1" hangingPunct="1">
              <a:lnSpc>
                <a:spcPct val="90000"/>
              </a:lnSpc>
              <a:buFontTx/>
              <a:buNone/>
              <a:defRPr/>
            </a:pPr>
            <a:r>
              <a:rPr kumimoji="1" lang="en-US" sz="2400" dirty="0" smtClean="0"/>
              <a:t>5. The vaulter clears the bar, then jumps up and catches the pole that is about to hit the crossbar</a:t>
            </a:r>
          </a:p>
          <a:p>
            <a:pPr marL="0" indent="0" eaLnBrk="1" hangingPunct="1">
              <a:lnSpc>
                <a:spcPct val="90000"/>
              </a:lnSpc>
              <a:buFontTx/>
              <a:buNone/>
              <a:defRPr/>
            </a:pPr>
            <a:endParaRPr kumimoji="1" lang="en-US" sz="2400" dirty="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The Answers!!</a:t>
            </a:r>
          </a:p>
        </p:txBody>
      </p:sp>
      <p:sp>
        <p:nvSpPr>
          <p:cNvPr id="3" name="Content Placeholder 2"/>
          <p:cNvSpPr>
            <a:spLocks noGrp="1"/>
          </p:cNvSpPr>
          <p:nvPr>
            <p:ph idx="1"/>
          </p:nvPr>
        </p:nvSpPr>
        <p:spPr/>
        <p:txBody>
          <a:bodyPr/>
          <a:lstStyle/>
          <a:p>
            <a:pPr marL="514350" indent="-514350" eaLnBrk="1" hangingPunct="1">
              <a:buFontTx/>
              <a:buAutoNum type="arabicPeriod"/>
              <a:defRPr/>
            </a:pPr>
            <a:r>
              <a:rPr lang="en-US" dirty="0" smtClean="0"/>
              <a:t>Failed Attempt</a:t>
            </a:r>
          </a:p>
          <a:p>
            <a:pPr marL="0" indent="0" eaLnBrk="1" hangingPunct="1">
              <a:buFontTx/>
              <a:buNone/>
              <a:defRPr/>
            </a:pPr>
            <a:r>
              <a:rPr lang="en-US" dirty="0" smtClean="0"/>
              <a:t>2. Official Judgment call – but - should </a:t>
            </a:r>
          </a:p>
          <a:p>
            <a:pPr marL="0" indent="0" eaLnBrk="1" hangingPunct="1">
              <a:buFontTx/>
              <a:buNone/>
              <a:defRPr/>
            </a:pPr>
            <a:r>
              <a:rPr lang="en-US" dirty="0" smtClean="0"/>
              <a:t>     be a  good vault</a:t>
            </a:r>
          </a:p>
          <a:p>
            <a:pPr marL="0" indent="0" eaLnBrk="1" hangingPunct="1">
              <a:buFontTx/>
              <a:buNone/>
              <a:defRPr/>
            </a:pPr>
            <a:r>
              <a:rPr lang="en-US" dirty="0" smtClean="0"/>
              <a:t>3. Good vault</a:t>
            </a:r>
          </a:p>
          <a:p>
            <a:pPr marL="0" indent="0" eaLnBrk="1" hangingPunct="1">
              <a:buFontTx/>
              <a:buNone/>
              <a:defRPr/>
            </a:pPr>
            <a:r>
              <a:rPr lang="en-US" dirty="0" smtClean="0"/>
              <a:t>4. Good vault</a:t>
            </a:r>
          </a:p>
          <a:p>
            <a:pPr marL="0" indent="0" eaLnBrk="1" hangingPunct="1">
              <a:buFontTx/>
              <a:buNone/>
              <a:defRPr/>
            </a:pPr>
            <a:r>
              <a:rPr lang="en-US" dirty="0" smtClean="0"/>
              <a:t>5. Failed Attempt (clarified in 2012)</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kumimoji="1" lang="en-US" smtClean="0"/>
              <a:t>Calls on the </a:t>
            </a:r>
            <a:r>
              <a:rPr kumimoji="1" lang="ja-JP" altLang="en-US" smtClean="0"/>
              <a:t>“</a:t>
            </a:r>
            <a:r>
              <a:rPr kumimoji="1" lang="en-US" smtClean="0"/>
              <a:t>bar</a:t>
            </a:r>
            <a:r>
              <a:rPr kumimoji="1" lang="ja-JP" altLang="en-US" smtClean="0"/>
              <a:t>”</a:t>
            </a:r>
            <a:endParaRPr kumimoji="1" lang="en-US" smtClean="0"/>
          </a:p>
        </p:txBody>
      </p:sp>
      <p:sp>
        <p:nvSpPr>
          <p:cNvPr id="128003" name="Rectangle 3"/>
          <p:cNvSpPr>
            <a:spLocks noGrp="1" noChangeArrowheads="1"/>
          </p:cNvSpPr>
          <p:nvPr>
            <p:ph type="body" idx="1"/>
          </p:nvPr>
        </p:nvSpPr>
        <p:spPr>
          <a:xfrm>
            <a:off x="571500" y="1447800"/>
            <a:ext cx="8001000" cy="4343400"/>
          </a:xfrm>
        </p:spPr>
        <p:txBody>
          <a:bodyPr/>
          <a:lstStyle/>
          <a:p>
            <a:pPr eaLnBrk="1" hangingPunct="1">
              <a:lnSpc>
                <a:spcPct val="90000"/>
              </a:lnSpc>
              <a:defRPr/>
            </a:pPr>
            <a:r>
              <a:rPr kumimoji="1" lang="en-US" sz="2800" i="1" smtClean="0"/>
              <a:t>There seems to be controversy about the </a:t>
            </a:r>
            <a:r>
              <a:rPr kumimoji="1" lang="ja-JP" altLang="en-US" sz="2800" i="1" smtClean="0"/>
              <a:t>“</a:t>
            </a:r>
            <a:r>
              <a:rPr kumimoji="1" lang="en-US" sz="2800" i="1" smtClean="0"/>
              <a:t>pole resting on the crossbar</a:t>
            </a:r>
            <a:r>
              <a:rPr kumimoji="1" lang="ja-JP" altLang="en-US" sz="2800" i="1" smtClean="0"/>
              <a:t>”</a:t>
            </a:r>
            <a:r>
              <a:rPr kumimoji="1" lang="en-US" sz="2800" i="1" smtClean="0"/>
              <a:t> scenario.  It is up to the official to determine whether the vault has concluded and the bar is </a:t>
            </a:r>
            <a:r>
              <a:rPr kumimoji="1" lang="ja-JP" altLang="en-US" sz="2800" i="1" smtClean="0"/>
              <a:t>“</a:t>
            </a:r>
            <a:r>
              <a:rPr kumimoji="1" lang="en-US" sz="2800" i="1" smtClean="0"/>
              <a:t>up</a:t>
            </a:r>
            <a:r>
              <a:rPr kumimoji="1" lang="ja-JP" altLang="en-US" sz="2800" i="1" smtClean="0"/>
              <a:t>”</a:t>
            </a:r>
            <a:r>
              <a:rPr kumimoji="1" lang="en-US" sz="2800" i="1" smtClean="0"/>
              <a:t>.  If the official calls a </a:t>
            </a:r>
            <a:r>
              <a:rPr kumimoji="1" lang="ja-JP" altLang="en-US" sz="2800" i="1" smtClean="0"/>
              <a:t>“</a:t>
            </a:r>
            <a:r>
              <a:rPr kumimoji="1" lang="en-US" sz="2800" i="1" smtClean="0"/>
              <a:t>good vault</a:t>
            </a:r>
            <a:r>
              <a:rPr kumimoji="1" lang="ja-JP" altLang="en-US" sz="2800" i="1" smtClean="0"/>
              <a:t>”</a:t>
            </a:r>
            <a:r>
              <a:rPr kumimoji="1" lang="en-US" sz="2800" i="1" smtClean="0"/>
              <a:t>, then the location of the pole no longer matters.  Taking a resting pole off of a steady crossbar IS NOT part of the vaulting attempt.  Who </a:t>
            </a:r>
            <a:r>
              <a:rPr kumimoji="1" lang="ja-JP" altLang="en-US" sz="2800" i="1" smtClean="0"/>
              <a:t>“</a:t>
            </a:r>
            <a:r>
              <a:rPr kumimoji="1" lang="en-US" sz="2800" i="1" smtClean="0"/>
              <a:t>takes it off</a:t>
            </a:r>
            <a:r>
              <a:rPr kumimoji="1" lang="ja-JP" altLang="en-US" sz="2800" i="1" smtClean="0"/>
              <a:t>”</a:t>
            </a:r>
            <a:r>
              <a:rPr kumimoji="1" lang="en-US" sz="2800" i="1" smtClean="0"/>
              <a:t> the bar makes no difference.  If there is a question as to whether the pole will knock the bar off -- wait to make the call!!!!! </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smtClean="0"/>
              <a:t>The Falling Pole</a:t>
            </a:r>
          </a:p>
        </p:txBody>
      </p:sp>
      <p:sp>
        <p:nvSpPr>
          <p:cNvPr id="254979" name="Rectangle 3"/>
          <p:cNvSpPr>
            <a:spLocks noGrp="1" noChangeArrowheads="1"/>
          </p:cNvSpPr>
          <p:nvPr>
            <p:ph type="body" idx="1"/>
          </p:nvPr>
        </p:nvSpPr>
        <p:spPr/>
        <p:txBody>
          <a:bodyPr/>
          <a:lstStyle/>
          <a:p>
            <a:pPr eaLnBrk="1" hangingPunct="1">
              <a:defRPr/>
            </a:pPr>
            <a:r>
              <a:rPr lang="en-US" smtClean="0"/>
              <a:t>Once a vaulter has released the pole - the pole cannot be interfered with by anyone - including the VAULTER - until it comes to rest.  A vaulter who comes out of the pit to </a:t>
            </a:r>
            <a:r>
              <a:rPr lang="ja-JP" altLang="en-US" smtClean="0"/>
              <a:t>“</a:t>
            </a:r>
            <a:r>
              <a:rPr lang="en-US" smtClean="0"/>
              <a:t>save</a:t>
            </a:r>
            <a:r>
              <a:rPr lang="ja-JP" altLang="en-US" smtClean="0"/>
              <a:t>”</a:t>
            </a:r>
            <a:r>
              <a:rPr lang="en-US" smtClean="0"/>
              <a:t> a falling pole from hitting the crossbar should receive a </a:t>
            </a:r>
            <a:r>
              <a:rPr lang="ja-JP" altLang="en-US" smtClean="0"/>
              <a:t>“</a:t>
            </a:r>
            <a:r>
              <a:rPr lang="en-US" smtClean="0"/>
              <a:t>miss</a:t>
            </a:r>
            <a:r>
              <a:rPr lang="ja-JP" altLang="en-US" smtClean="0"/>
              <a:t>”</a:t>
            </a:r>
            <a:r>
              <a:rPr lang="en-US" smtClean="0"/>
              <a:t>.  </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0"/>
            <a:ext cx="8001000" cy="914400"/>
          </a:xfrm>
        </p:spPr>
        <p:txBody>
          <a:bodyPr/>
          <a:lstStyle/>
          <a:p>
            <a:pPr eaLnBrk="1" hangingPunct="1">
              <a:defRPr/>
            </a:pPr>
            <a:r>
              <a:rPr kumimoji="1" lang="en-US" smtClean="0">
                <a:latin typeface="Matura MT Script Capitals" charset="0"/>
              </a:rPr>
              <a:t>An Ancient Tale</a:t>
            </a:r>
            <a:endParaRPr kumimoji="1" lang="en-US" smtClean="0"/>
          </a:p>
        </p:txBody>
      </p:sp>
      <p:sp>
        <p:nvSpPr>
          <p:cNvPr id="164867" name="Rectangle 3"/>
          <p:cNvSpPr>
            <a:spLocks noGrp="1" noChangeArrowheads="1"/>
          </p:cNvSpPr>
          <p:nvPr>
            <p:ph type="body" idx="1"/>
          </p:nvPr>
        </p:nvSpPr>
        <p:spPr>
          <a:xfrm>
            <a:off x="457200" y="914400"/>
            <a:ext cx="8001000" cy="5486400"/>
          </a:xfrm>
        </p:spPr>
        <p:txBody>
          <a:bodyPr/>
          <a:lstStyle/>
          <a:p>
            <a:pPr eaLnBrk="1" hangingPunct="1">
              <a:defRPr/>
            </a:pPr>
            <a:r>
              <a:rPr kumimoji="1" lang="en-US" sz="2400" smtClean="0">
                <a:latin typeface="Matura MT Script Capitals" charset="0"/>
              </a:rPr>
              <a:t>When Spiritus, noted Athenian vaulter, cleared the bar in the pole vault and landed in the sand, the bar continued to shake.  Spiritus leapt from the sand and sprinted out, claiming that he was clear of the pit prior to the bar falling off.</a:t>
            </a:r>
          </a:p>
          <a:p>
            <a:pPr eaLnBrk="1" hangingPunct="1">
              <a:defRPr/>
            </a:pPr>
            <a:r>
              <a:rPr kumimoji="1" lang="en-US" sz="2400" smtClean="0">
                <a:latin typeface="Matura MT Script Capitals" charset="0"/>
              </a:rPr>
              <a:t>Wise Officius made the call, saying that even in these ancient times it didn</a:t>
            </a:r>
            <a:r>
              <a:rPr kumimoji="1" lang="ja-JP" altLang="en-US" sz="2400" smtClean="0">
                <a:latin typeface="Matura MT Script Capitals" charset="0"/>
              </a:rPr>
              <a:t>’</a:t>
            </a:r>
            <a:r>
              <a:rPr kumimoji="1" lang="en-US" sz="2400" smtClean="0">
                <a:latin typeface="Matura MT Script Capitals" charset="0"/>
              </a:rPr>
              <a:t>t matter where Spiritus was when the bar fell.  </a:t>
            </a:r>
            <a:r>
              <a:rPr kumimoji="1" lang="ja-JP" altLang="en-US" sz="2400" smtClean="0">
                <a:latin typeface="Matura MT Script Capitals" charset="0"/>
              </a:rPr>
              <a:t>“</a:t>
            </a:r>
            <a:r>
              <a:rPr kumimoji="1" lang="en-US" sz="2400" smtClean="0">
                <a:latin typeface="Matura MT Script Capitals" charset="0"/>
              </a:rPr>
              <a:t>If he caused the bar to fall, it was in fact a </a:t>
            </a:r>
            <a:r>
              <a:rPr kumimoji="1" lang="ja-JP" altLang="en-US" sz="2400" smtClean="0">
                <a:latin typeface="Matura MT Script Capitals" charset="0"/>
              </a:rPr>
              <a:t>“</a:t>
            </a:r>
            <a:r>
              <a:rPr kumimoji="1" lang="en-US" sz="2400" smtClean="0">
                <a:latin typeface="Matura MT Script Capitals" charset="0"/>
              </a:rPr>
              <a:t>miss</a:t>
            </a:r>
            <a:r>
              <a:rPr kumimoji="1" lang="ja-JP" altLang="en-US" sz="2400" smtClean="0">
                <a:latin typeface="Matura MT Script Capitals" charset="0"/>
              </a:rPr>
              <a:t>””</a:t>
            </a:r>
            <a:r>
              <a:rPr kumimoji="1" lang="en-US" sz="2400" smtClean="0">
                <a:latin typeface="Matura MT Script Capitals" charset="0"/>
              </a:rPr>
              <a:t> spake the sage.</a:t>
            </a:r>
          </a:p>
          <a:p>
            <a:pPr eaLnBrk="1" hangingPunct="1">
              <a:defRPr/>
            </a:pPr>
            <a:endParaRPr kumimoji="1" lang="en-US" sz="2400" smtClean="0">
              <a:latin typeface="Matura MT Script Capitals" charset="0"/>
            </a:endParaRPr>
          </a:p>
          <a:p>
            <a:pPr eaLnBrk="1" hangingPunct="1">
              <a:defRPr/>
            </a:pPr>
            <a:r>
              <a:rPr kumimoji="1" lang="en-US" sz="2400" smtClean="0"/>
              <a:t>Nothing has changed since Spiritus and Officius -- it doesn</a:t>
            </a:r>
            <a:r>
              <a:rPr kumimoji="1" lang="ja-JP" altLang="en-US" sz="2400" smtClean="0"/>
              <a:t>’</a:t>
            </a:r>
            <a:r>
              <a:rPr kumimoji="1" lang="en-US" sz="2400" smtClean="0"/>
              <a:t>t matter where the vaulter is (in or out of the pit), if they caused the bar to fall, they get the </a:t>
            </a:r>
            <a:r>
              <a:rPr kumimoji="1" lang="ja-JP" altLang="en-US" sz="2400" smtClean="0"/>
              <a:t>“</a:t>
            </a:r>
            <a:r>
              <a:rPr kumimoji="1" lang="en-US" sz="2400" smtClean="0"/>
              <a:t>miss</a:t>
            </a:r>
            <a:r>
              <a:rPr kumimoji="1" lang="ja-JP" altLang="en-US" sz="2400" smtClean="0"/>
              <a:t>”</a:t>
            </a:r>
            <a:r>
              <a:rPr kumimoji="1" lang="en-US" sz="2400" smtClean="0"/>
              <a:t>.</a:t>
            </a:r>
            <a:endParaRPr kumimoji="1" lang="en-US" sz="2400" smtClean="0">
              <a:latin typeface="Matura MT Script Capitals" charset="0"/>
            </a:endParaRPr>
          </a:p>
        </p:txBody>
      </p:sp>
    </p:spTree>
  </p:cSld>
  <p:clrMapOvr>
    <a:masterClrMapping/>
  </p:clrMapOvr>
  <p:transition xmlns:p14="http://schemas.microsoft.com/office/powerpoint/2010/main" advTm="8000">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57200" y="457200"/>
            <a:ext cx="8001000" cy="3810000"/>
          </a:xfrm>
        </p:spPr>
        <p:txBody>
          <a:bodyPr/>
          <a:lstStyle/>
          <a:p>
            <a:pPr eaLnBrk="1" hangingPunct="1">
              <a:lnSpc>
                <a:spcPct val="90000"/>
              </a:lnSpc>
              <a:defRPr/>
            </a:pPr>
            <a:r>
              <a:rPr kumimoji="1" lang="en-US" sz="2800" b="1" smtClean="0">
                <a:latin typeface="Times New Roman" charset="0"/>
              </a:rPr>
              <a:t>HARD AND UNYIELDING SURFACES			Page 57 Rule Book  7-5-11 </a:t>
            </a:r>
          </a:p>
          <a:p>
            <a:pPr eaLnBrk="1" hangingPunct="1">
              <a:lnSpc>
                <a:spcPct val="90000"/>
              </a:lnSpc>
              <a:defRPr/>
            </a:pPr>
            <a:r>
              <a:rPr kumimoji="1" lang="ja-JP" altLang="en-US" sz="2800" b="1" smtClean="0">
                <a:latin typeface="Arial"/>
              </a:rPr>
              <a:t>“</a:t>
            </a:r>
            <a:r>
              <a:rPr kumimoji="1" lang="en-US" sz="2800" b="1" smtClean="0">
                <a:latin typeface="Times New Roman" charset="0"/>
              </a:rPr>
              <a:t>Hard or unyielding surfaces, such as but not limited to concrete, metal,</a:t>
            </a:r>
          </a:p>
          <a:p>
            <a:pPr lvl="2" eaLnBrk="1" hangingPunct="1">
              <a:lnSpc>
                <a:spcPct val="90000"/>
              </a:lnSpc>
              <a:defRPr/>
            </a:pPr>
            <a:r>
              <a:rPr kumimoji="1" lang="en-US" sz="2000" b="1" smtClean="0">
                <a:latin typeface="Times New Roman" charset="0"/>
              </a:rPr>
              <a:t>wood, or asphalt around the landing pad, or between the plant box and the landing pad, shall be padded or cushioned with a minimum of 2 inches of dense foam or other suitable material(s).</a:t>
            </a:r>
          </a:p>
          <a:p>
            <a:pPr lvl="2" eaLnBrk="1" hangingPunct="1">
              <a:lnSpc>
                <a:spcPct val="90000"/>
              </a:lnSpc>
              <a:defRPr/>
            </a:pPr>
            <a:r>
              <a:rPr kumimoji="1" lang="en-US" sz="2000" b="1" u="sng" smtClean="0">
                <a:latin typeface="Times New Roman" charset="0"/>
              </a:rPr>
              <a:t>Note</a:t>
            </a:r>
            <a:r>
              <a:rPr kumimoji="1" lang="en-US" sz="2000" b="1" smtClean="0">
                <a:latin typeface="Times New Roman" charset="0"/>
              </a:rPr>
              <a:t>:</a:t>
            </a:r>
          </a:p>
          <a:p>
            <a:pPr lvl="2" eaLnBrk="1" hangingPunct="1">
              <a:lnSpc>
                <a:spcPct val="90000"/>
              </a:lnSpc>
              <a:defRPr/>
            </a:pPr>
            <a:r>
              <a:rPr kumimoji="1" lang="en-US" sz="2000" b="1" smtClean="0">
                <a:latin typeface="Times New Roman" charset="0"/>
              </a:rPr>
              <a:t>It is recommended that any excess material such as asphalt or concrete that extends out from beneath the landing pad </a:t>
            </a:r>
            <a:r>
              <a:rPr kumimoji="1" lang="en-US" sz="2000" b="1" i="1" u="sng" smtClean="0">
                <a:latin typeface="Times New Roman" charset="0"/>
              </a:rPr>
              <a:t>be removed</a:t>
            </a:r>
            <a:r>
              <a:rPr kumimoji="1" lang="en-US" sz="2000" b="1" smtClean="0">
                <a:latin typeface="Times New Roman" charset="0"/>
              </a:rPr>
              <a:t>.</a:t>
            </a:r>
            <a:r>
              <a:rPr kumimoji="1" lang="ja-JP" altLang="en-US" sz="2000" b="1" smtClean="0">
                <a:latin typeface="Arial"/>
              </a:rPr>
              <a:t>”</a:t>
            </a:r>
            <a:endParaRPr kumimoji="1" lang="en-US" sz="2000" b="1" smtClean="0">
              <a:latin typeface="Times New Roman" charset="0"/>
            </a:endParaRPr>
          </a:p>
          <a:p>
            <a:pPr eaLnBrk="1" hangingPunct="1">
              <a:lnSpc>
                <a:spcPct val="90000"/>
              </a:lnSpc>
              <a:defRPr/>
            </a:pP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kumimoji="1" lang="en-US" smtClean="0"/>
              <a:t>Calls on the Bar</a:t>
            </a:r>
          </a:p>
        </p:txBody>
      </p:sp>
      <p:sp>
        <p:nvSpPr>
          <p:cNvPr id="155651"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mtClean="0"/>
              <a:t>For a good vault - the bar must not be displaced from the pegs upon which it originally rested</a:t>
            </a:r>
          </a:p>
          <a:p>
            <a:pPr lvl="1" eaLnBrk="1" hangingPunct="1">
              <a:lnSpc>
                <a:spcPct val="90000"/>
              </a:lnSpc>
              <a:defRPr/>
            </a:pPr>
            <a:r>
              <a:rPr kumimoji="1" lang="en-US" smtClean="0"/>
              <a:t>Therefore - if the bar is not on the pegs where it started - it is a </a:t>
            </a:r>
            <a:r>
              <a:rPr kumimoji="1" lang="en-US" smtClean="0">
                <a:solidFill>
                  <a:schemeClr val="hlink"/>
                </a:solidFill>
              </a:rPr>
              <a:t>failed attempt</a:t>
            </a:r>
            <a:endParaRPr kumimoji="1" lang="en-US" smtClean="0"/>
          </a:p>
          <a:p>
            <a:pPr lvl="1" eaLnBrk="1" hangingPunct="1">
              <a:lnSpc>
                <a:spcPct val="90000"/>
              </a:lnSpc>
              <a:defRPr/>
            </a:pPr>
            <a:r>
              <a:rPr kumimoji="1" lang="en-US" smtClean="0"/>
              <a:t>IF there is an equipment failure during the vault (ex:  standards slip) it IS a </a:t>
            </a:r>
            <a:r>
              <a:rPr kumimoji="1" lang="ja-JP" altLang="en-US" smtClean="0"/>
              <a:t>“</a:t>
            </a:r>
            <a:r>
              <a:rPr kumimoji="1" lang="en-US" smtClean="0"/>
              <a:t>no vault</a:t>
            </a:r>
            <a:r>
              <a:rPr kumimoji="1" lang="ja-JP" altLang="en-US" smtClean="0"/>
              <a:t>”</a:t>
            </a:r>
            <a:endParaRPr kumimoji="1" lang="en-US" smtClean="0"/>
          </a:p>
          <a:p>
            <a:pPr lvl="1" eaLnBrk="1" hangingPunct="1">
              <a:lnSpc>
                <a:spcPct val="90000"/>
              </a:lnSpc>
              <a:buFontTx/>
              <a:buNone/>
              <a:defRPr/>
            </a:pPr>
            <a:r>
              <a:rPr kumimoji="1" lang="en-US" smtClean="0"/>
              <a:t>   and the athlete gets a </a:t>
            </a:r>
            <a:r>
              <a:rPr kumimoji="1" lang="ja-JP" altLang="en-US" smtClean="0"/>
              <a:t>“</a:t>
            </a:r>
            <a:r>
              <a:rPr kumimoji="1" lang="en-US" smtClean="0"/>
              <a:t>do-over</a:t>
            </a:r>
            <a:r>
              <a:rPr kumimoji="1" lang="ja-JP" altLang="en-US" smtClean="0"/>
              <a:t>”</a:t>
            </a:r>
            <a:endParaRPr kumimoji="1" lang="en-US" smtClean="0"/>
          </a:p>
        </p:txBody>
      </p:sp>
    </p:spTree>
  </p:cSld>
  <p:clrMapOvr>
    <a:masterClrMapping/>
  </p:clrMapOvr>
  <p:transition xmlns:p14="http://schemas.microsoft.com/office/powerpoint/2010/main" advTm="8000">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Falling Crossbar</a:t>
            </a:r>
            <a:endParaRPr lang="en-US" dirty="0"/>
          </a:p>
        </p:txBody>
      </p:sp>
      <p:sp>
        <p:nvSpPr>
          <p:cNvPr id="3" name="Content Placeholder 2"/>
          <p:cNvSpPr>
            <a:spLocks noGrp="1"/>
          </p:cNvSpPr>
          <p:nvPr>
            <p:ph idx="1"/>
          </p:nvPr>
        </p:nvSpPr>
        <p:spPr/>
        <p:txBody>
          <a:bodyPr/>
          <a:lstStyle/>
          <a:p>
            <a:pPr>
              <a:defRPr/>
            </a:pPr>
            <a:r>
              <a:rPr lang="en-US" sz="2400" b="1" dirty="0"/>
              <a:t>7-2-11: </a:t>
            </a:r>
            <a:r>
              <a:rPr lang="en-US" sz="2400" dirty="0"/>
              <a:t>A crossbar displaced by a force disassociated with the competitor after he/she is legally and clearly over the crossbar shall not be a fault.</a:t>
            </a:r>
          </a:p>
          <a:p>
            <a:pPr>
              <a:defRPr/>
            </a:pPr>
            <a:r>
              <a:rPr lang="en-US" sz="2400" b="1" dirty="0"/>
              <a:t>Rationale:</a:t>
            </a:r>
            <a:r>
              <a:rPr lang="en-US" sz="2400" dirty="0"/>
              <a:t> Addresses possible influence of an outside force on the crossbar on an otherwise successful attempt</a:t>
            </a:r>
            <a:r>
              <a:rPr lang="en-US" sz="2400" dirty="0" smtClean="0"/>
              <a:t>.</a:t>
            </a:r>
          </a:p>
          <a:p>
            <a:pPr>
              <a:defRPr/>
            </a:pPr>
            <a:endParaRPr lang="en-US" sz="2400" dirty="0"/>
          </a:p>
          <a:p>
            <a:pPr>
              <a:defRPr/>
            </a:pPr>
            <a:r>
              <a:rPr lang="en-US" sz="2400" i="1" dirty="0" smtClean="0"/>
              <a:t>Note – wind forces would be the most obvious reason</a:t>
            </a:r>
            <a:endParaRPr lang="en-US" sz="2400" i="1" dirty="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One more crossbar scenario	</a:t>
            </a:r>
            <a:endParaRPr lang="en-US" dirty="0"/>
          </a:p>
        </p:txBody>
      </p:sp>
      <p:sp>
        <p:nvSpPr>
          <p:cNvPr id="3" name="Content Placeholder 2"/>
          <p:cNvSpPr>
            <a:spLocks noGrp="1"/>
          </p:cNvSpPr>
          <p:nvPr>
            <p:ph idx="1"/>
          </p:nvPr>
        </p:nvSpPr>
        <p:spPr/>
        <p:txBody>
          <a:bodyPr/>
          <a:lstStyle/>
          <a:p>
            <a:pPr>
              <a:defRPr/>
            </a:pPr>
            <a:r>
              <a:rPr lang="en-US" sz="2800" dirty="0" smtClean="0"/>
              <a:t>Here’s a complication that’s going to happen with the new ASTM box collar.</a:t>
            </a:r>
          </a:p>
          <a:p>
            <a:pPr>
              <a:defRPr/>
            </a:pPr>
            <a:r>
              <a:rPr lang="en-US" sz="2800" dirty="0" smtClean="0"/>
              <a:t>The pole is properly released, but catches on the box collar and rebounds into the crossbar.</a:t>
            </a:r>
          </a:p>
          <a:p>
            <a:pPr>
              <a:defRPr/>
            </a:pPr>
            <a:r>
              <a:rPr lang="en-US" sz="2800" dirty="0" smtClean="0"/>
              <a:t>The “call”??  If the official saw that the pole was properly released, then it should be a good vault.  That’s why the official calling the vault needs to watch all of the action through to the conclusion </a:t>
            </a:r>
            <a:endParaRPr lang="en-US" sz="2800" dirty="0"/>
          </a:p>
        </p:txBody>
      </p:sp>
    </p:spTree>
  </p:cSld>
  <p:clrMapOvr>
    <a:masterClrMapping/>
  </p:clrMapOvr>
  <p:transition xmlns:p14="http://schemas.microsoft.com/office/powerpoint/2010/main" spd="slow" advTm="8000">
    <p:wip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r>
              <a:rPr kumimoji="1" lang="en-US" smtClean="0"/>
              <a:t>Summary of Officials Duties</a:t>
            </a:r>
          </a:p>
        </p:txBody>
      </p:sp>
      <p:sp>
        <p:nvSpPr>
          <p:cNvPr id="138243"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800" smtClean="0"/>
              <a:t>Official 1 - Runs the board, marks makes and misses - keeps and calls out standard settings</a:t>
            </a:r>
          </a:p>
          <a:p>
            <a:pPr eaLnBrk="1" hangingPunct="1">
              <a:lnSpc>
                <a:spcPct val="90000"/>
              </a:lnSpc>
              <a:defRPr/>
            </a:pPr>
            <a:r>
              <a:rPr kumimoji="1" lang="en-US" sz="2800" smtClean="0"/>
              <a:t>Official 2 - Makes call on Makes and Misses, also looks for aborted jump attempts, keeps time on attempts</a:t>
            </a:r>
          </a:p>
          <a:p>
            <a:pPr eaLnBrk="1" hangingPunct="1">
              <a:lnSpc>
                <a:spcPct val="90000"/>
              </a:lnSpc>
              <a:defRPr/>
            </a:pPr>
            <a:r>
              <a:rPr kumimoji="1" lang="en-US" sz="2800" smtClean="0"/>
              <a:t>Official 3 - Watches handgrip on pole, and along with Official 2, makes calls on volzing, makes call on proper release, determines that standards are set correctly.</a:t>
            </a:r>
          </a:p>
        </p:txBody>
      </p:sp>
      <p:sp>
        <p:nvSpPr>
          <p:cNvPr id="186371" name="Rectangle 4"/>
          <p:cNvSpPr>
            <a:spLocks noChangeArrowheads="1"/>
          </p:cNvSpPr>
          <p:nvPr/>
        </p:nvSpPr>
        <p:spPr bwMode="auto">
          <a:xfrm>
            <a:off x="6511925" y="5932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09600" y="304800"/>
            <a:ext cx="8001000" cy="914400"/>
          </a:xfrm>
        </p:spPr>
        <p:txBody>
          <a:bodyPr/>
          <a:lstStyle/>
          <a:p>
            <a:pPr eaLnBrk="1" hangingPunct="1">
              <a:defRPr/>
            </a:pPr>
            <a:r>
              <a:rPr kumimoji="1" lang="en-US" smtClean="0"/>
              <a:t>Setting and Measuring the Bar</a:t>
            </a:r>
          </a:p>
        </p:txBody>
      </p:sp>
      <p:sp>
        <p:nvSpPr>
          <p:cNvPr id="139267" name="Rectangle 3"/>
          <p:cNvSpPr>
            <a:spLocks noGrp="1" noChangeArrowheads="1"/>
          </p:cNvSpPr>
          <p:nvPr>
            <p:ph type="body" idx="1"/>
          </p:nvPr>
        </p:nvSpPr>
        <p:spPr>
          <a:xfrm>
            <a:off x="609600" y="1295400"/>
            <a:ext cx="8001000" cy="3810000"/>
          </a:xfrm>
        </p:spPr>
        <p:txBody>
          <a:bodyPr/>
          <a:lstStyle/>
          <a:p>
            <a:pPr eaLnBrk="1" hangingPunct="1">
              <a:lnSpc>
                <a:spcPct val="90000"/>
              </a:lnSpc>
              <a:defRPr/>
            </a:pPr>
            <a:r>
              <a:rPr kumimoji="1" lang="en-US" sz="2800" smtClean="0"/>
              <a:t>The standards height and zero should have been set prior to warmup.  Officials should measure at the starting height, at each change of height, and any time the standards may have changed (standard might drop due to improper tightening).</a:t>
            </a:r>
          </a:p>
          <a:p>
            <a:pPr eaLnBrk="1" hangingPunct="1">
              <a:lnSpc>
                <a:spcPct val="90000"/>
              </a:lnSpc>
              <a:defRPr/>
            </a:pPr>
            <a:r>
              <a:rPr kumimoji="1" lang="en-US" sz="2800" smtClean="0"/>
              <a:t>In non-championship competition, bar height might be measured less frequently but should still be done several times during the competition to insure accuracy</a:t>
            </a:r>
          </a:p>
          <a:p>
            <a:pPr eaLnBrk="1" hangingPunct="1">
              <a:lnSpc>
                <a:spcPct val="90000"/>
              </a:lnSpc>
              <a:buFontTx/>
              <a:buNone/>
              <a:defRPr/>
            </a:pPr>
            <a:endParaRPr kumimoji="1" lang="en-US" sz="28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0"/>
            <a:ext cx="8001000" cy="990600"/>
          </a:xfrm>
        </p:spPr>
        <p:txBody>
          <a:bodyPr/>
          <a:lstStyle/>
          <a:p>
            <a:pPr eaLnBrk="1" hangingPunct="1">
              <a:defRPr/>
            </a:pPr>
            <a:r>
              <a:rPr kumimoji="1" lang="en-US" smtClean="0"/>
              <a:t>Measuring the Bar Height	</a:t>
            </a:r>
          </a:p>
        </p:txBody>
      </p:sp>
      <p:sp>
        <p:nvSpPr>
          <p:cNvPr id="140291" name="Rectangle 3"/>
          <p:cNvSpPr>
            <a:spLocks noGrp="1" noChangeArrowheads="1"/>
          </p:cNvSpPr>
          <p:nvPr>
            <p:ph type="body" idx="1"/>
          </p:nvPr>
        </p:nvSpPr>
        <p:spPr>
          <a:xfrm>
            <a:off x="0" y="914400"/>
            <a:ext cx="8839200" cy="5486400"/>
          </a:xfrm>
        </p:spPr>
        <p:txBody>
          <a:bodyPr/>
          <a:lstStyle/>
          <a:p>
            <a:pPr eaLnBrk="1" hangingPunct="1">
              <a:defRPr/>
            </a:pPr>
            <a:r>
              <a:rPr kumimoji="1" lang="en-US" sz="2800" smtClean="0"/>
              <a:t>To accurately measure the bar, the standards should be moved to the </a:t>
            </a:r>
            <a:r>
              <a:rPr kumimoji="1" lang="ja-JP" altLang="en-US" sz="2800" smtClean="0"/>
              <a:t>“</a:t>
            </a:r>
            <a:r>
              <a:rPr kumimoji="1" lang="en-US" sz="2800" smtClean="0"/>
              <a:t>zero</a:t>
            </a:r>
            <a:r>
              <a:rPr kumimoji="1" lang="ja-JP" altLang="en-US" sz="2800" smtClean="0"/>
              <a:t>”</a:t>
            </a:r>
            <a:r>
              <a:rPr kumimoji="1" lang="en-US" sz="2800" smtClean="0"/>
              <a:t> setting, and the bar should be measured from the top of the back of the box (actual </a:t>
            </a:r>
            <a:r>
              <a:rPr kumimoji="1" lang="ja-JP" altLang="en-US" sz="2800" smtClean="0"/>
              <a:t>“</a:t>
            </a:r>
            <a:r>
              <a:rPr kumimoji="1" lang="en-US" sz="2800" smtClean="0"/>
              <a:t>zero</a:t>
            </a:r>
            <a:r>
              <a:rPr kumimoji="1" lang="ja-JP" altLang="en-US" sz="2800" smtClean="0"/>
              <a:t>”</a:t>
            </a:r>
            <a:r>
              <a:rPr kumimoji="1" lang="en-US" sz="2800" smtClean="0"/>
              <a:t>) to the top of the middle of the crossbar.</a:t>
            </a:r>
          </a:p>
          <a:p>
            <a:pPr lvl="1" eaLnBrk="1" hangingPunct="1">
              <a:defRPr/>
            </a:pPr>
            <a:r>
              <a:rPr kumimoji="1" lang="en-US" sz="2400" smtClean="0"/>
              <a:t>Accurate measuring - use a measuring bar</a:t>
            </a:r>
          </a:p>
          <a:p>
            <a:pPr lvl="1" eaLnBrk="1" hangingPunct="1">
              <a:defRPr/>
            </a:pPr>
            <a:r>
              <a:rPr kumimoji="1" lang="en-US" sz="2400" smtClean="0"/>
              <a:t>Use a measuring tape and ladder (slow!!!)</a:t>
            </a:r>
          </a:p>
          <a:p>
            <a:pPr lvl="1" eaLnBrk="1" hangingPunct="1">
              <a:defRPr/>
            </a:pPr>
            <a:r>
              <a:rPr kumimoji="1" lang="en-US" sz="2400" smtClean="0"/>
              <a:t>Use a measuring tape doubled back to the box</a:t>
            </a:r>
          </a:p>
          <a:p>
            <a:pPr lvl="2" eaLnBrk="1" hangingPunct="1">
              <a:defRPr/>
            </a:pPr>
            <a:r>
              <a:rPr kumimoji="1" lang="en-US" sz="2000" smtClean="0"/>
              <a:t>Hold the tape zero at the box, then put the measuring tape over the bar and back to the box, subtracting for the diameter of the bar (approx 1</a:t>
            </a:r>
            <a:r>
              <a:rPr kumimoji="1" lang="ja-JP" altLang="en-US" sz="2000" smtClean="0"/>
              <a:t>”</a:t>
            </a:r>
            <a:r>
              <a:rPr kumimoji="1" lang="en-US" sz="2000" smtClean="0"/>
              <a:t>)</a:t>
            </a:r>
          </a:p>
          <a:p>
            <a:pPr lvl="2" eaLnBrk="1" hangingPunct="1">
              <a:defRPr/>
            </a:pPr>
            <a:r>
              <a:rPr kumimoji="1" lang="en-US" sz="2000" smtClean="0">
                <a:solidFill>
                  <a:schemeClr val="folHlink"/>
                </a:solidFill>
              </a:rPr>
              <a:t>When a vaulter has won the event - they can choose the height (over the current height) they would like to attempt</a:t>
            </a:r>
            <a:endParaRPr kumimoji="1" lang="en-US" sz="2000" smtClean="0"/>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685800" y="0"/>
            <a:ext cx="7772400" cy="1143000"/>
          </a:xfrm>
        </p:spPr>
        <p:txBody>
          <a:bodyPr/>
          <a:lstStyle/>
          <a:p>
            <a:pPr eaLnBrk="1" hangingPunct="1">
              <a:defRPr/>
            </a:pPr>
            <a:r>
              <a:rPr lang="en-US" smtClean="0"/>
              <a:t>Athlete Check-Out</a:t>
            </a:r>
          </a:p>
        </p:txBody>
      </p:sp>
      <p:sp>
        <p:nvSpPr>
          <p:cNvPr id="235523" name="Rectangle 3"/>
          <p:cNvSpPr>
            <a:spLocks noGrp="1" noChangeArrowheads="1"/>
          </p:cNvSpPr>
          <p:nvPr>
            <p:ph type="body" idx="1"/>
          </p:nvPr>
        </p:nvSpPr>
        <p:spPr>
          <a:xfrm>
            <a:off x="609600" y="1066800"/>
            <a:ext cx="7848600" cy="5791200"/>
          </a:xfrm>
        </p:spPr>
        <p:txBody>
          <a:bodyPr/>
          <a:lstStyle/>
          <a:p>
            <a:pPr eaLnBrk="1" hangingPunct="1">
              <a:defRPr/>
            </a:pPr>
            <a:r>
              <a:rPr lang="en-US" sz="2400" smtClean="0"/>
              <a:t>Athletes should check out for limited periods of time ONLY</a:t>
            </a:r>
          </a:p>
          <a:p>
            <a:pPr eaLnBrk="1" hangingPunct="1">
              <a:defRPr/>
            </a:pPr>
            <a:r>
              <a:rPr lang="en-US" sz="2400" smtClean="0"/>
              <a:t>Allow athletes that need to check out to take their vaults out of order at a height</a:t>
            </a:r>
            <a:r>
              <a:rPr lang="en-US" sz="2800" smtClean="0"/>
              <a:t> </a:t>
            </a:r>
            <a:r>
              <a:rPr lang="en-US" sz="2000" smtClean="0"/>
              <a:t>(but remember, you cannot lower a bar within the competition, so they can only vault at the height now being contested)</a:t>
            </a:r>
            <a:endParaRPr lang="en-US" sz="2800" smtClean="0"/>
          </a:p>
          <a:p>
            <a:pPr eaLnBrk="1" hangingPunct="1">
              <a:defRPr/>
            </a:pPr>
            <a:r>
              <a:rPr lang="en-US" sz="2400" smtClean="0"/>
              <a:t>Remind them - meet management can establish a time limit for them to be gone, after which they will be passed and the bar moved up (often - 10 minutes)</a:t>
            </a:r>
          </a:p>
          <a:p>
            <a:pPr eaLnBrk="1" hangingPunct="1">
              <a:defRPr/>
            </a:pPr>
            <a:r>
              <a:rPr lang="en-US" sz="2400" smtClean="0"/>
              <a:t>It is ultimately the coach</a:t>
            </a:r>
            <a:r>
              <a:rPr lang="ja-JP" altLang="en-US" sz="2400" smtClean="0"/>
              <a:t>’</a:t>
            </a:r>
            <a:r>
              <a:rPr lang="en-US" sz="2400" smtClean="0"/>
              <a:t>s responsibility not to spread athletes too thin.  DO NOT PUT OTHER ATHLETES AT A DISADVANTAGE BY WAITING AN EXTRAORDINARY AMOUNT OF TIME - PASS THEM TO THE NEXT HEIGHT AND MOVE ON</a:t>
            </a:r>
            <a:endParaRPr lang="en-US" sz="2800" smtClean="0"/>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0"/>
            <a:ext cx="7772400" cy="1143000"/>
          </a:xfrm>
        </p:spPr>
        <p:txBody>
          <a:bodyPr/>
          <a:lstStyle/>
          <a:p>
            <a:pPr eaLnBrk="1" hangingPunct="1">
              <a:defRPr/>
            </a:pPr>
            <a:r>
              <a:rPr lang="en-US" smtClean="0"/>
              <a:t>Dual or Small Meets</a:t>
            </a:r>
          </a:p>
        </p:txBody>
      </p:sp>
      <p:sp>
        <p:nvSpPr>
          <p:cNvPr id="233475" name="Rectangle 3"/>
          <p:cNvSpPr>
            <a:spLocks noGrp="1" noChangeArrowheads="1"/>
          </p:cNvSpPr>
          <p:nvPr>
            <p:ph type="body" idx="1"/>
          </p:nvPr>
        </p:nvSpPr>
        <p:spPr>
          <a:xfrm>
            <a:off x="685800" y="914400"/>
            <a:ext cx="7772400" cy="5181600"/>
          </a:xfrm>
        </p:spPr>
        <p:txBody>
          <a:bodyPr/>
          <a:lstStyle/>
          <a:p>
            <a:pPr eaLnBrk="1" hangingPunct="1">
              <a:lnSpc>
                <a:spcPct val="90000"/>
              </a:lnSpc>
              <a:defRPr/>
            </a:pPr>
            <a:r>
              <a:rPr lang="en-US" sz="2800" smtClean="0"/>
              <a:t>Running a double bar - Open Pit Pole Vault</a:t>
            </a:r>
          </a:p>
          <a:p>
            <a:pPr eaLnBrk="1" hangingPunct="1">
              <a:lnSpc>
                <a:spcPct val="90000"/>
              </a:lnSpc>
              <a:defRPr/>
            </a:pPr>
            <a:r>
              <a:rPr lang="en-US" sz="2800" smtClean="0"/>
              <a:t>Start the boys and girls competition at the same time - boys 2</a:t>
            </a:r>
            <a:r>
              <a:rPr lang="ja-JP" altLang="en-US" sz="2800" smtClean="0"/>
              <a:t>’</a:t>
            </a:r>
            <a:r>
              <a:rPr lang="en-US" sz="2800" smtClean="0"/>
              <a:t> higher than the girls (8</a:t>
            </a:r>
            <a:r>
              <a:rPr lang="ja-JP" altLang="en-US" sz="2800" smtClean="0"/>
              <a:t>’</a:t>
            </a:r>
            <a:r>
              <a:rPr lang="en-US" sz="2800" smtClean="0"/>
              <a:t> for boys, 6</a:t>
            </a:r>
            <a:r>
              <a:rPr lang="ja-JP" altLang="en-US" sz="2800" smtClean="0"/>
              <a:t>’</a:t>
            </a:r>
            <a:r>
              <a:rPr lang="en-US" sz="2800" smtClean="0"/>
              <a:t> for girls) without changing the standards, just moving to higher pegs.</a:t>
            </a:r>
          </a:p>
          <a:p>
            <a:pPr eaLnBrk="1" hangingPunct="1">
              <a:lnSpc>
                <a:spcPct val="90000"/>
              </a:lnSpc>
              <a:defRPr/>
            </a:pPr>
            <a:r>
              <a:rPr lang="en-US" sz="2800" smtClean="0"/>
              <a:t>Since this constitutes TWO competitions, as long as you don</a:t>
            </a:r>
            <a:r>
              <a:rPr lang="ja-JP" altLang="en-US" sz="2800" smtClean="0"/>
              <a:t>’</a:t>
            </a:r>
            <a:r>
              <a:rPr lang="en-US" sz="2800" smtClean="0"/>
              <a:t>t lower the bar within the boys or girls you CAN do the following:</a:t>
            </a:r>
          </a:p>
          <a:p>
            <a:pPr eaLnBrk="1" hangingPunct="1">
              <a:lnSpc>
                <a:spcPct val="90000"/>
              </a:lnSpc>
              <a:defRPr/>
            </a:pPr>
            <a:r>
              <a:rPr lang="en-US" sz="2800" smtClean="0"/>
              <a:t>Vault boys at 8</a:t>
            </a:r>
            <a:r>
              <a:rPr lang="ja-JP" altLang="en-US" sz="2800" smtClean="0"/>
              <a:t>’</a:t>
            </a:r>
            <a:r>
              <a:rPr lang="en-US" sz="2800" smtClean="0"/>
              <a:t>.  If some have checked out to other events, vault girls at 6</a:t>
            </a:r>
            <a:r>
              <a:rPr lang="ja-JP" altLang="en-US" sz="2800" smtClean="0"/>
              <a:t>’</a:t>
            </a:r>
            <a:r>
              <a:rPr lang="en-US" sz="2800" smtClean="0"/>
              <a:t>. When the boys come back, move the bar back to 8</a:t>
            </a:r>
            <a:r>
              <a:rPr lang="ja-JP" altLang="en-US" sz="2800" smtClean="0"/>
              <a:t>’</a:t>
            </a:r>
            <a:r>
              <a:rPr lang="en-US" sz="2800" smtClean="0"/>
              <a:t>.  When it</a:t>
            </a:r>
            <a:r>
              <a:rPr lang="ja-JP" altLang="en-US" sz="2800" smtClean="0"/>
              <a:t>’</a:t>
            </a:r>
            <a:r>
              <a:rPr lang="en-US" sz="2800" smtClean="0"/>
              <a:t>s time to move the bar up 6</a:t>
            </a:r>
            <a:r>
              <a:rPr lang="ja-JP" altLang="en-US" sz="2800" smtClean="0"/>
              <a:t>”</a:t>
            </a:r>
            <a:r>
              <a:rPr lang="en-US" sz="2800" smtClean="0"/>
              <a:t>, the heights are now 8-6 and 6-6.  Keep vaulting at either height!!!!</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685800" y="381000"/>
            <a:ext cx="7772400" cy="1066800"/>
          </a:xfrm>
        </p:spPr>
        <p:txBody>
          <a:bodyPr/>
          <a:lstStyle/>
          <a:p>
            <a:pPr eaLnBrk="1" hangingPunct="1">
              <a:defRPr/>
            </a:pPr>
            <a:r>
              <a:rPr lang="en-US" smtClean="0"/>
              <a:t>The Double Bar</a:t>
            </a:r>
          </a:p>
        </p:txBody>
      </p:sp>
      <p:sp>
        <p:nvSpPr>
          <p:cNvPr id="234499" name="Rectangle 3"/>
          <p:cNvSpPr>
            <a:spLocks noGrp="1" noChangeArrowheads="1"/>
          </p:cNvSpPr>
          <p:nvPr>
            <p:ph type="body" idx="1"/>
          </p:nvPr>
        </p:nvSpPr>
        <p:spPr>
          <a:xfrm>
            <a:off x="609600" y="1371600"/>
            <a:ext cx="7772400" cy="4419600"/>
          </a:xfrm>
        </p:spPr>
        <p:txBody>
          <a:bodyPr/>
          <a:lstStyle/>
          <a:p>
            <a:pPr eaLnBrk="1" hangingPunct="1">
              <a:lnSpc>
                <a:spcPct val="90000"/>
              </a:lnSpc>
              <a:defRPr/>
            </a:pPr>
            <a:r>
              <a:rPr lang="en-US" sz="2800" smtClean="0"/>
              <a:t>This will allow for more continuous vaulting and less waiting for checked out athletes.  It also reduces warmup time (no need for two warmup periods)</a:t>
            </a:r>
          </a:p>
          <a:p>
            <a:pPr eaLnBrk="1" hangingPunct="1">
              <a:lnSpc>
                <a:spcPct val="90000"/>
              </a:lnSpc>
              <a:defRPr/>
            </a:pPr>
            <a:r>
              <a:rPr lang="en-US" sz="2800" smtClean="0"/>
              <a:t>Do make sure you take care of the better vaulters, maybe allowing an extra warmup period when the bar gets to 11-0 for boys and 9-0 for girls for those not yet entered in the competition (I take a 10 minute break)</a:t>
            </a:r>
          </a:p>
          <a:p>
            <a:pPr eaLnBrk="1" hangingPunct="1">
              <a:lnSpc>
                <a:spcPct val="90000"/>
              </a:lnSpc>
              <a:defRPr/>
            </a:pPr>
            <a:r>
              <a:rPr lang="en-US" sz="2800" smtClean="0"/>
              <a:t>Remember - you are NOT lowering the bar within a competition - the BOYS bar is always going up, and so is the GIRLS bar!!!!</a:t>
            </a:r>
          </a:p>
        </p:txBody>
      </p:sp>
    </p:spTree>
  </p:cSld>
  <p:clrMapOvr>
    <a:masterClrMapping/>
  </p:clrMapOvr>
  <p:transition xmlns:p14="http://schemas.microsoft.com/office/powerpoint/2010/main" advTm="8000"/>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kumimoji="1" lang="en-US" smtClean="0"/>
              <a:t>Breaking Ties</a:t>
            </a:r>
          </a:p>
        </p:txBody>
      </p:sp>
      <p:sp>
        <p:nvSpPr>
          <p:cNvPr id="141315" name="Rectangle 3"/>
          <p:cNvSpPr>
            <a:spLocks noGrp="1" noChangeArrowheads="1"/>
          </p:cNvSpPr>
          <p:nvPr>
            <p:ph type="body" idx="1"/>
          </p:nvPr>
        </p:nvSpPr>
        <p:spPr>
          <a:xfrm>
            <a:off x="685800" y="2125663"/>
            <a:ext cx="7772400" cy="3898900"/>
          </a:xfrm>
        </p:spPr>
        <p:txBody>
          <a:bodyPr/>
          <a:lstStyle/>
          <a:p>
            <a:pPr eaLnBrk="1" hangingPunct="1">
              <a:lnSpc>
                <a:spcPct val="90000"/>
              </a:lnSpc>
              <a:defRPr/>
            </a:pPr>
            <a:r>
              <a:rPr kumimoji="1" lang="en-US" sz="2800" smtClean="0"/>
              <a:t>When two or more vaulters are tied at a height:</a:t>
            </a:r>
          </a:p>
          <a:p>
            <a:pPr lvl="1" eaLnBrk="1" hangingPunct="1">
              <a:lnSpc>
                <a:spcPct val="90000"/>
              </a:lnSpc>
              <a:defRPr/>
            </a:pPr>
            <a:r>
              <a:rPr kumimoji="1" lang="en-US" sz="2400" smtClean="0"/>
              <a:t>The one who took the fewest attempts at the tied height wins</a:t>
            </a:r>
          </a:p>
          <a:p>
            <a:pPr lvl="1" eaLnBrk="1" hangingPunct="1">
              <a:lnSpc>
                <a:spcPct val="90000"/>
              </a:lnSpc>
              <a:defRPr/>
            </a:pPr>
            <a:r>
              <a:rPr kumimoji="1" lang="en-US" sz="2400" smtClean="0"/>
              <a:t>If a tie still remains</a:t>
            </a:r>
          </a:p>
          <a:p>
            <a:pPr lvl="1" eaLnBrk="1" hangingPunct="1">
              <a:lnSpc>
                <a:spcPct val="90000"/>
              </a:lnSpc>
              <a:defRPr/>
            </a:pPr>
            <a:r>
              <a:rPr kumimoji="1" lang="en-US" sz="2400" smtClean="0"/>
              <a:t>The one with the fewest total misses throughout the competition wins</a:t>
            </a:r>
          </a:p>
          <a:p>
            <a:pPr lvl="1" eaLnBrk="1" hangingPunct="1">
              <a:lnSpc>
                <a:spcPct val="90000"/>
              </a:lnSpc>
              <a:defRPr/>
            </a:pPr>
            <a:r>
              <a:rPr kumimoji="1" lang="en-US" sz="2400" smtClean="0"/>
              <a:t>If a tie remains - for any height other than first - it is a tie</a:t>
            </a:r>
          </a:p>
          <a:p>
            <a:pPr lvl="1" eaLnBrk="1" hangingPunct="1">
              <a:lnSpc>
                <a:spcPct val="90000"/>
              </a:lnSpc>
              <a:defRPr/>
            </a:pPr>
            <a:r>
              <a:rPr kumimoji="1" lang="en-US" sz="2400" smtClean="0"/>
              <a:t>First Place - Jump Off</a:t>
            </a:r>
          </a:p>
        </p:txBody>
      </p:sp>
    </p:spTree>
  </p:cSld>
  <p:clrMapOvr>
    <a:masterClrMapping/>
  </p:clrMapOvr>
  <p:transition xmlns:p14="http://schemas.microsoft.com/office/powerpoint/2010/main" advTm="8000">
    <p:dissolv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2004:Templates:Presentations:Designs:Calm</Template>
  <TotalTime>4123</TotalTime>
  <Words>5417</Words>
  <Application>Microsoft Macintosh PowerPoint</Application>
  <PresentationFormat>On-screen Show (4:3)</PresentationFormat>
  <Paragraphs>584</Paragraphs>
  <Slides>106</Slides>
  <Notes>91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Arial</vt:lpstr>
      <vt:lpstr>ＭＳ Ｐゴシック</vt:lpstr>
      <vt:lpstr>Osaka</vt:lpstr>
      <vt:lpstr>Times New Roman</vt:lpstr>
      <vt:lpstr>Georgia</vt:lpstr>
      <vt:lpstr>Baskerville Old Face</vt:lpstr>
      <vt:lpstr>Wingdings</vt:lpstr>
      <vt:lpstr>Matura MT Script Capitals</vt:lpstr>
      <vt:lpstr>Blank Presentation</vt:lpstr>
      <vt:lpstr>Officiating the Pole Vault</vt:lpstr>
      <vt:lpstr>Pole Vault Officiating</vt:lpstr>
      <vt:lpstr>Pole Vault Officiating</vt:lpstr>
      <vt:lpstr>Pole Vault Officiating   Venue Inspection</vt:lpstr>
      <vt:lpstr> </vt:lpstr>
      <vt:lpstr>PowerPoint Presentation</vt:lpstr>
      <vt:lpstr>PowerPoint Presentation</vt:lpstr>
      <vt:lpstr>PowerPoint Presentation</vt:lpstr>
      <vt:lpstr>PowerPoint Presentation</vt:lpstr>
      <vt:lpstr>Good Pit - Bad Asphalt Hard surfaces must be padded </vt:lpstr>
      <vt:lpstr>PowerPoint Presentation</vt:lpstr>
      <vt:lpstr>What’s hard and unyielding???</vt:lpstr>
      <vt:lpstr>PowerPoint Presentation</vt:lpstr>
      <vt:lpstr>Walk Around - Inspection</vt:lpstr>
      <vt:lpstr>The Box </vt:lpstr>
      <vt:lpstr>PowerPoint Presentation</vt:lpstr>
      <vt:lpstr>PowerPoint Presentation</vt:lpstr>
      <vt:lpstr>A Legally Installed New Box Collar</vt:lpstr>
      <vt:lpstr>Box Collar</vt:lpstr>
      <vt:lpstr>Gill - Box Collar</vt:lpstr>
      <vt:lpstr>UCS – Box Collar</vt:lpstr>
      <vt:lpstr>New Box Protectors</vt:lpstr>
      <vt:lpstr>Bend Cavity</vt:lpstr>
      <vt:lpstr>PowerPoint Presentation</vt:lpstr>
      <vt:lpstr>PowerPoint Presentation</vt:lpstr>
      <vt:lpstr>Stopping the Bend </vt:lpstr>
      <vt:lpstr>Raising the Pit up on Pallets</vt:lpstr>
      <vt:lpstr>Stopping the Bend</vt:lpstr>
      <vt:lpstr>Where is the Zero Point???</vt:lpstr>
      <vt:lpstr>PowerPoint Presentation</vt:lpstr>
      <vt:lpstr>Check Marks </vt:lpstr>
      <vt:lpstr>Comment on Marks </vt:lpstr>
      <vt:lpstr>PowerPoint Presentation</vt:lpstr>
      <vt:lpstr>Standards </vt:lpstr>
      <vt:lpstr>Standards </vt:lpstr>
      <vt:lpstr>PowerPoint Presentation</vt:lpstr>
      <vt:lpstr>Section 2 - Poles and Pole Vaulter Inspection</vt:lpstr>
      <vt:lpstr>Pole Inspection</vt:lpstr>
      <vt:lpstr>Pole Inspection</vt:lpstr>
      <vt:lpstr>Pole Inspection</vt:lpstr>
      <vt:lpstr>Pole Inspection</vt:lpstr>
      <vt:lpstr>PowerPoint Presentation</vt:lpstr>
      <vt:lpstr>Pole Inspection</vt:lpstr>
      <vt:lpstr>PowerPoint Presentation</vt:lpstr>
      <vt:lpstr>PowerPoint Presentation</vt:lpstr>
      <vt:lpstr>PowerPoint Presentation</vt:lpstr>
      <vt:lpstr>Training Poles</vt:lpstr>
      <vt:lpstr>Pole Inspection </vt:lpstr>
      <vt:lpstr>Tape on the Pole </vt:lpstr>
      <vt:lpstr>Tape on the Pole</vt:lpstr>
      <vt:lpstr>Tape on the Pole</vt:lpstr>
      <vt:lpstr>Vaulter Check-in</vt:lpstr>
      <vt:lpstr>PowerPoint Presentation</vt:lpstr>
      <vt:lpstr>Number of Poles to Check In</vt:lpstr>
      <vt:lpstr>Question?</vt:lpstr>
      <vt:lpstr>Section 3    Conduct of the Pole Vault  </vt:lpstr>
      <vt:lpstr>PowerPoint Presentation</vt:lpstr>
      <vt:lpstr>PowerPoint Presentation</vt:lpstr>
      <vt:lpstr>Pre Competition</vt:lpstr>
      <vt:lpstr>Assisted Vaults</vt:lpstr>
      <vt:lpstr>Pre Competition </vt:lpstr>
      <vt:lpstr>Pre-Competition </vt:lpstr>
      <vt:lpstr>PowerPoint Presentation</vt:lpstr>
      <vt:lpstr>Competition </vt:lpstr>
      <vt:lpstr>Competition </vt:lpstr>
      <vt:lpstr>PowerPoint Presentation</vt:lpstr>
      <vt:lpstr>Competition </vt:lpstr>
      <vt:lpstr>5 ALIVE!!!!!</vt:lpstr>
      <vt:lpstr>PowerPoint Presentation</vt:lpstr>
      <vt:lpstr>5 Alive </vt:lpstr>
      <vt:lpstr>Efficiency in Running the Vault </vt:lpstr>
      <vt:lpstr>Efficiency in the Vault</vt:lpstr>
      <vt:lpstr>Efficiency in the Vault </vt:lpstr>
      <vt:lpstr>Time Limits in the Vault</vt:lpstr>
      <vt:lpstr>PowerPoint Presentation</vt:lpstr>
      <vt:lpstr>USATF Warmup Rule </vt:lpstr>
      <vt:lpstr>Section 4 Competition Rules and Practices </vt:lpstr>
      <vt:lpstr>Making the Call - Vault or No</vt:lpstr>
      <vt:lpstr>What is an attempt?</vt:lpstr>
      <vt:lpstr>What If the vaulter…</vt:lpstr>
      <vt:lpstr>The Answers!!!</vt:lpstr>
      <vt:lpstr>Official #2</vt:lpstr>
      <vt:lpstr>Official #3 - needs to make the call:</vt:lpstr>
      <vt:lpstr>Calls on “the bar”</vt:lpstr>
      <vt:lpstr>What if the pole…</vt:lpstr>
      <vt:lpstr>The Answers!!</vt:lpstr>
      <vt:lpstr>Calls on the “bar”</vt:lpstr>
      <vt:lpstr>The Falling Pole</vt:lpstr>
      <vt:lpstr>An Ancient Tale</vt:lpstr>
      <vt:lpstr>Calls on the Bar</vt:lpstr>
      <vt:lpstr>Falling Crossbar</vt:lpstr>
      <vt:lpstr>One more crossbar scenario </vt:lpstr>
      <vt:lpstr>Summary of Officials Duties</vt:lpstr>
      <vt:lpstr>Setting and Measuring the Bar</vt:lpstr>
      <vt:lpstr>Measuring the Bar Height </vt:lpstr>
      <vt:lpstr>Athlete Check-Out</vt:lpstr>
      <vt:lpstr>Dual or Small Meets</vt:lpstr>
      <vt:lpstr>The Double Bar</vt:lpstr>
      <vt:lpstr>Breaking Ties</vt:lpstr>
      <vt:lpstr>Breaking Ties</vt:lpstr>
      <vt:lpstr>Vaulting Off for First</vt:lpstr>
      <vt:lpstr>Vaulting Off for First</vt:lpstr>
      <vt:lpstr>Who is the Event Winner?</vt:lpstr>
      <vt:lpstr>Who is the Event Winner?</vt:lpstr>
      <vt:lpstr>Questions and Information</vt:lpstr>
      <vt:lpstr>Questions and Information</vt:lpstr>
    </vt:vector>
  </TitlesOfParts>
  <Company>Watkins Memorial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Officiating the Pole Vault</dc:title>
  <dc:creator>Office 2004 Test Drive User</dc:creator>
  <cp:keywords/>
  <cp:lastModifiedBy>Office 2004 Test Drive User</cp:lastModifiedBy>
  <cp:revision>145</cp:revision>
  <dcterms:created xsi:type="dcterms:W3CDTF">2007-06-21T20:31:29Z</dcterms:created>
  <dcterms:modified xsi:type="dcterms:W3CDTF">2015-02-11T12:38:39Z</dcterms:modified>
</cp:coreProperties>
</file>